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453" r:id="rId2"/>
    <p:sldId id="448" r:id="rId3"/>
    <p:sldId id="261" r:id="rId4"/>
    <p:sldId id="449" r:id="rId5"/>
    <p:sldId id="455" r:id="rId6"/>
    <p:sldId id="436" r:id="rId7"/>
    <p:sldId id="456" r:id="rId8"/>
    <p:sldId id="447" r:id="rId9"/>
    <p:sldId id="44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212832-E6BD-5B58-C3B4-199D264E45BC}" name="Tammy Franqueiro" initials="TF" userId="mRWEcnUGsjsuIJa1bwiE/YZjEPX2QpcHiwbgAti3DV0=" providerId="None"/>
  <p188:author id="{8BA47BB0-4095-5FEF-0381-E934AA4D8DBD}" name="Tammy Franqueiro" initials="TF" userId="S::franquei@usf.edu::eafc8b6f-302a-4abd-9afb-4aacf7fcc63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C51"/>
    <a:srgbClr val="2B8CA8"/>
    <a:srgbClr val="39649A"/>
    <a:srgbClr val="FFD349"/>
    <a:srgbClr val="D7EAF9"/>
    <a:srgbClr val="2346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42E61-BBD4-4BB9-B3E6-FDC0AEBE446A}" v="55" dt="2024-10-22T18:43:15.3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72"/>
    <p:restoredTop sz="84830" autoAdjust="0"/>
  </p:normalViewPr>
  <p:slideViewPr>
    <p:cSldViewPr snapToGrid="0">
      <p:cViewPr varScale="1">
        <p:scale>
          <a:sx n="107" d="100"/>
          <a:sy n="107" d="100"/>
        </p:scale>
        <p:origin x="800" y="18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 d="1"/>
        <a:sy n="1" d="1"/>
      </p:scale>
      <p:origin x="0" y="0"/>
    </p:cViewPr>
  </p:sorterViewPr>
  <p:notesViewPr>
    <p:cSldViewPr snapToGrid="0" showGuides="1">
      <p:cViewPr varScale="1">
        <p:scale>
          <a:sx n="72" d="100"/>
          <a:sy n="72" d="100"/>
        </p:scale>
        <p:origin x="3010" y="7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8/10/relationships/authors" Target="author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6302A-5569-8C45-9B82-9819B1C1457A}" type="datetimeFigureOut">
              <a:rPr lang="en-US" smtClean="0"/>
              <a:t>10/31/24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0860B1-6E45-D141-A4FF-965CEA777C69}" type="slidenum">
              <a:rPr lang="en-US" smtClean="0"/>
              <a:t>‹#›</a:t>
            </a:fld>
            <a:endParaRPr lang="en-US"/>
          </a:p>
        </p:txBody>
      </p:sp>
    </p:spTree>
    <p:extLst>
      <p:ext uri="{BB962C8B-B14F-4D97-AF65-F5344CB8AC3E}">
        <p14:creationId xmlns:p14="http://schemas.microsoft.com/office/powerpoint/2010/main" val="3666986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NOTE TO PRESENTER: Give the students a moment to answer out loud. </a:t>
            </a:r>
            <a:r>
              <a:rPr lang="en-US" b="0" dirty="0">
                <a:latin typeface="Calibri"/>
                <a:ea typeface="Calibri"/>
                <a:cs typeface="Calibri"/>
              </a:rPr>
              <a:t>Respond to their answers and contribute some of your own if they need inspiration. Look for an answer (or bring your own) that will allow you to transition to talking about your favorite or most exciting part of nursing (the next slide). For example, “care”, love”, ”healthy”, etc. </a:t>
            </a:r>
          </a:p>
        </p:txBody>
      </p:sp>
      <p:sp>
        <p:nvSpPr>
          <p:cNvPr id="4" name="Slide Number Placeholder 3"/>
          <p:cNvSpPr>
            <a:spLocks noGrp="1"/>
          </p:cNvSpPr>
          <p:nvPr>
            <p:ph type="sldNum" sz="quarter" idx="5"/>
          </p:nvPr>
        </p:nvSpPr>
        <p:spPr/>
        <p:txBody>
          <a:bodyPr/>
          <a:lstStyle/>
          <a:p>
            <a:fld id="{2A0860B1-6E45-D141-A4FF-965CEA777C69}" type="slidenum">
              <a:rPr lang="en-US" smtClean="0"/>
              <a:t>1</a:t>
            </a:fld>
            <a:endParaRPr lang="en-US"/>
          </a:p>
        </p:txBody>
      </p:sp>
    </p:spTree>
    <p:extLst>
      <p:ext uri="{BB962C8B-B14F-4D97-AF65-F5344CB8AC3E}">
        <p14:creationId xmlns:p14="http://schemas.microsoft.com/office/powerpoint/2010/main" val="32697131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NOTE TO PRESENTER: Start with “</a:t>
            </a:r>
            <a:r>
              <a:rPr lang="en-US" dirty="0"/>
              <a:t>My name is ___ and I am a nurse/future nurse.” followed by a ‘hook’ which may be an engaging story, question, or interesting fact about what you do/like most that makes nursing a great job for you.  </a:t>
            </a:r>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2A0860B1-6E45-D141-A4FF-965CEA777C69}" type="slidenum">
              <a:rPr lang="en-US" smtClean="0"/>
              <a:t>2</a:t>
            </a:fld>
            <a:endParaRPr lang="en-US"/>
          </a:p>
        </p:txBody>
      </p:sp>
    </p:spTree>
    <p:extLst>
      <p:ext uri="{BB962C8B-B14F-4D97-AF65-F5344CB8AC3E}">
        <p14:creationId xmlns:p14="http://schemas.microsoft.com/office/powerpoint/2010/main" val="1077401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Share how/why you decided to pursue nursing as a career. Share some highlights of your journey to become a nurse. This could include things like having a heart for helping others, having a mentor or family member who was a nurse role model, a life event that made nursing front and center for you, or wanting to have job security and job stability within the field of nursing.</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2A0860B1-6E45-D141-A4FF-965CEA777C69}" type="slidenum">
              <a:rPr lang="en-US" smtClean="0"/>
              <a:t>3</a:t>
            </a:fld>
            <a:endParaRPr lang="en-US"/>
          </a:p>
        </p:txBody>
      </p:sp>
    </p:spTree>
    <p:extLst>
      <p:ext uri="{BB962C8B-B14F-4D97-AF65-F5344CB8AC3E}">
        <p14:creationId xmlns:p14="http://schemas.microsoft.com/office/powerpoint/2010/main" val="2569191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ea typeface="Calibri"/>
                <a:cs typeface="Calibri"/>
              </a:rPr>
              <a:t>NOTE TO PRESENTER: There are several different educational pathways to becoming a nurse highlighted on the slide. </a:t>
            </a:r>
          </a:p>
          <a:p>
            <a:r>
              <a:rPr lang="en-US" dirty="0">
                <a:latin typeface="Calibri"/>
                <a:ea typeface="Calibri"/>
                <a:cs typeface="Calibri"/>
              </a:rPr>
              <a:t>Include your journey to becoming a nurse (the experience you gained in volunteering or shadowing, and the type of program you chose to complete along with any additional training or education you have pursued.</a:t>
            </a:r>
          </a:p>
        </p:txBody>
      </p:sp>
      <p:sp>
        <p:nvSpPr>
          <p:cNvPr id="4" name="Slide Number Placeholder 3"/>
          <p:cNvSpPr>
            <a:spLocks noGrp="1"/>
          </p:cNvSpPr>
          <p:nvPr>
            <p:ph type="sldNum" sz="quarter" idx="5"/>
          </p:nvPr>
        </p:nvSpPr>
        <p:spPr/>
        <p:txBody>
          <a:bodyPr/>
          <a:lstStyle/>
          <a:p>
            <a:fld id="{2A0860B1-6E45-D141-A4FF-965CEA777C69}" type="slidenum">
              <a:rPr lang="en-US" smtClean="0"/>
              <a:t>4</a:t>
            </a:fld>
            <a:endParaRPr lang="en-US"/>
          </a:p>
        </p:txBody>
      </p:sp>
    </p:spTree>
    <p:extLst>
      <p:ext uri="{BB962C8B-B14F-4D97-AF65-F5344CB8AC3E}">
        <p14:creationId xmlns:p14="http://schemas.microsoft.com/office/powerpoint/2010/main" val="1834719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so many opportunities within the field of nursing including many work settings and roles which include direct care of patients or other non-patient care roles. </a:t>
            </a:r>
          </a:p>
          <a:p>
            <a:endParaRPr lang="en-US" dirty="0"/>
          </a:p>
          <a:p>
            <a:r>
              <a:rPr lang="en-US" dirty="0"/>
              <a:t>NOTE TO PRESENTER: Use the following slides to guide your discussion about your work environment and the types of activities that make up a typical work day. </a:t>
            </a:r>
          </a:p>
          <a:p>
            <a:endParaRPr lang="en-US" dirty="0"/>
          </a:p>
          <a:p>
            <a:endParaRPr lang="en-US" dirty="0"/>
          </a:p>
        </p:txBody>
      </p:sp>
      <p:sp>
        <p:nvSpPr>
          <p:cNvPr id="4" name="Slide Number Placeholder 3"/>
          <p:cNvSpPr>
            <a:spLocks noGrp="1"/>
          </p:cNvSpPr>
          <p:nvPr>
            <p:ph type="sldNum" sz="quarter" idx="5"/>
          </p:nvPr>
        </p:nvSpPr>
        <p:spPr/>
        <p:txBody>
          <a:bodyPr/>
          <a:lstStyle/>
          <a:p>
            <a:fld id="{2A0860B1-6E45-D141-A4FF-965CEA777C69}" type="slidenum">
              <a:rPr lang="en-US" smtClean="0"/>
              <a:t>5</a:t>
            </a:fld>
            <a:endParaRPr lang="en-US"/>
          </a:p>
        </p:txBody>
      </p:sp>
    </p:spTree>
    <p:extLst>
      <p:ext uri="{BB962C8B-B14F-4D97-AF65-F5344CB8AC3E}">
        <p14:creationId xmlns:p14="http://schemas.microsoft.com/office/powerpoint/2010/main" val="21127888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Describe your role and </a:t>
            </a:r>
            <a:r>
              <a:rPr lang="en-US" b="1" dirty="0"/>
              <a:t>work setting </a:t>
            </a:r>
            <a:r>
              <a:rPr lang="en-US" dirty="0"/>
              <a:t>(what you do, share some highlights or what makes it challenging, rewarding, unique). Include personalized info that reflects what you do and where you work. Use the provided images or replace them with some personal photos to tell your nursing journey. </a:t>
            </a:r>
          </a:p>
        </p:txBody>
      </p:sp>
      <p:sp>
        <p:nvSpPr>
          <p:cNvPr id="4" name="Slide Number Placeholder 3"/>
          <p:cNvSpPr>
            <a:spLocks noGrp="1"/>
          </p:cNvSpPr>
          <p:nvPr>
            <p:ph type="sldNum" sz="quarter" idx="5"/>
          </p:nvPr>
        </p:nvSpPr>
        <p:spPr/>
        <p:txBody>
          <a:bodyPr/>
          <a:lstStyle/>
          <a:p>
            <a:fld id="{2A0860B1-6E45-D141-A4FF-965CEA777C69}" type="slidenum">
              <a:rPr lang="en-US" smtClean="0"/>
              <a:t>6</a:t>
            </a:fld>
            <a:endParaRPr lang="en-US"/>
          </a:p>
        </p:txBody>
      </p:sp>
    </p:spTree>
    <p:extLst>
      <p:ext uri="{BB962C8B-B14F-4D97-AF65-F5344CB8AC3E}">
        <p14:creationId xmlns:p14="http://schemas.microsoft.com/office/powerpoint/2010/main" val="2152741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6AEFF-3DAB-0BF1-AF9D-BA3D76E3CF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43FDBF-CAF0-EC64-08A3-E975B6E215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50F3C4-90AF-BF92-0570-E9F7F88354E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Calibri"/>
              <a:buNone/>
              <a:tabLst/>
              <a:defRPr/>
            </a:pPr>
            <a:r>
              <a:rPr lang="en-US" dirty="0">
                <a:highlight>
                  <a:srgbClr val="00FF00"/>
                </a:highlight>
              </a:rPr>
              <a:t>Often there is no ‘typical day’ for a nurse, as no 2 days are ever the same. </a:t>
            </a:r>
          </a:p>
          <a:p>
            <a:pPr marL="0" marR="0" lvl="0" indent="0" algn="l" defTabSz="914400" rtl="0" eaLnBrk="1" fontAlgn="auto" latinLnBrk="0" hangingPunct="1">
              <a:lnSpc>
                <a:spcPct val="100000"/>
              </a:lnSpc>
              <a:spcBef>
                <a:spcPts val="0"/>
              </a:spcBef>
              <a:spcAft>
                <a:spcPts val="0"/>
              </a:spcAft>
              <a:buClrTx/>
              <a:buSzTx/>
              <a:buFont typeface="Calibri"/>
              <a:buNone/>
              <a:tabLst/>
              <a:defRPr/>
            </a:pPr>
            <a:endParaRPr lang="en-US" dirty="0">
              <a:highlight>
                <a:srgbClr val="00FF00"/>
              </a:highlight>
            </a:endParaRPr>
          </a:p>
          <a:p>
            <a:pPr marL="0" marR="0" lvl="0" indent="0" algn="l" defTabSz="914400" rtl="0" eaLnBrk="1" fontAlgn="auto" latinLnBrk="0" hangingPunct="1">
              <a:lnSpc>
                <a:spcPct val="100000"/>
              </a:lnSpc>
              <a:spcBef>
                <a:spcPts val="0"/>
              </a:spcBef>
              <a:spcAft>
                <a:spcPts val="0"/>
              </a:spcAft>
              <a:buClrTx/>
              <a:buSzTx/>
              <a:buFont typeface="Calibri"/>
              <a:buNone/>
              <a:tabLst/>
              <a:defRPr/>
            </a:pPr>
            <a:r>
              <a:rPr lang="en-US" dirty="0">
                <a:highlight>
                  <a:srgbClr val="00FF00"/>
                </a:highlight>
              </a:rPr>
              <a:t>NOTE TO PRESENTER: Share information about the type of actions/tasks/procedures/patient interactions you may expect to perform during a day at work. Use the provided images or replace them with images representing your workday.  </a:t>
            </a:r>
          </a:p>
          <a:p>
            <a:pPr marL="0" indent="0">
              <a:buFont typeface="Calibri"/>
              <a:buNone/>
            </a:pPr>
            <a:endParaRPr lang="en-US" dirty="0"/>
          </a:p>
        </p:txBody>
      </p:sp>
      <p:sp>
        <p:nvSpPr>
          <p:cNvPr id="4" name="Slide Number Placeholder 3">
            <a:extLst>
              <a:ext uri="{FF2B5EF4-FFF2-40B4-BE49-F238E27FC236}">
                <a16:creationId xmlns:a16="http://schemas.microsoft.com/office/drawing/2014/main" id="{A1673787-D2BC-1305-C139-6A853C9AE709}"/>
              </a:ext>
            </a:extLst>
          </p:cNvPr>
          <p:cNvSpPr>
            <a:spLocks noGrp="1"/>
          </p:cNvSpPr>
          <p:nvPr>
            <p:ph type="sldNum" sz="quarter" idx="5"/>
          </p:nvPr>
        </p:nvSpPr>
        <p:spPr/>
        <p:txBody>
          <a:bodyPr/>
          <a:lstStyle/>
          <a:p>
            <a:fld id="{2A0860B1-6E45-D141-A4FF-965CEA777C69}" type="slidenum">
              <a:rPr lang="en-US" smtClean="0"/>
              <a:t>7</a:t>
            </a:fld>
            <a:endParaRPr lang="en-US"/>
          </a:p>
        </p:txBody>
      </p:sp>
    </p:spTree>
    <p:extLst>
      <p:ext uri="{BB962C8B-B14F-4D97-AF65-F5344CB8AC3E}">
        <p14:creationId xmlns:p14="http://schemas.microsoft.com/office/powerpoint/2010/main" val="3526422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Nurses make a difference in people's lives. If you see qualities listed that you possess, nursing may be a great career for you!  </a:t>
            </a:r>
          </a:p>
          <a:p>
            <a:r>
              <a:rPr lang="en-US" dirty="0"/>
              <a:t>NOTE TO PRESENTER: Feel free to share additional qualities that help you be successful and effective in your nursing role. </a:t>
            </a:r>
          </a:p>
        </p:txBody>
      </p:sp>
      <p:sp>
        <p:nvSpPr>
          <p:cNvPr id="4" name="Slide Number Placeholder 3"/>
          <p:cNvSpPr>
            <a:spLocks noGrp="1"/>
          </p:cNvSpPr>
          <p:nvPr>
            <p:ph type="sldNum" sz="quarter" idx="5"/>
          </p:nvPr>
        </p:nvSpPr>
        <p:spPr/>
        <p:txBody>
          <a:bodyPr/>
          <a:lstStyle/>
          <a:p>
            <a:fld id="{2A0860B1-6E45-D141-A4FF-965CEA777C69}" type="slidenum">
              <a:rPr lang="en-US" smtClean="0"/>
              <a:t>8</a:t>
            </a:fld>
            <a:endParaRPr lang="en-US"/>
          </a:p>
        </p:txBody>
      </p:sp>
    </p:spTree>
    <p:extLst>
      <p:ext uri="{BB962C8B-B14F-4D97-AF65-F5344CB8AC3E}">
        <p14:creationId xmlns:p14="http://schemas.microsoft.com/office/powerpoint/2010/main" val="1696775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TO PRESENTER: Share the following information with students who are interested in learning more about nursing: </a:t>
            </a:r>
          </a:p>
          <a:p>
            <a:endParaRPr lang="en-US" dirty="0"/>
          </a:p>
          <a:p>
            <a:r>
              <a:rPr lang="en-US" dirty="0"/>
              <a:t>If you are interested in learning more about becoming a nurse: </a:t>
            </a:r>
          </a:p>
          <a:p>
            <a:pPr marL="171450" indent="-171450">
              <a:buFont typeface="Calibri"/>
              <a:buChar char="-"/>
            </a:pPr>
            <a:r>
              <a:rPr lang="en-US" dirty="0"/>
              <a:t>Talk with your school counselor about nursing programs and scholarships</a:t>
            </a:r>
          </a:p>
          <a:p>
            <a:pPr marL="171450" indent="-171450">
              <a:buFont typeface="Calibri"/>
              <a:buChar char="-"/>
            </a:pPr>
            <a:r>
              <a:rPr lang="en-US" dirty="0"/>
              <a:t>Check with local healthcare organizations to learn whether they offer shadowing or volunteer opportunities</a:t>
            </a:r>
          </a:p>
          <a:p>
            <a:pPr marL="171450" indent="-171450">
              <a:buFont typeface="Calibri"/>
              <a:buChar char="-"/>
            </a:pPr>
            <a:r>
              <a:rPr lang="en-US" dirty="0"/>
              <a:t>Join nursing clubs or associations to connect with friends and others interested in nursing</a:t>
            </a:r>
          </a:p>
          <a:p>
            <a:pPr marL="171450" indent="-171450">
              <a:buFont typeface="Calibri"/>
              <a:buChar char="-"/>
            </a:pPr>
            <a:r>
              <a:rPr lang="en-US" dirty="0"/>
              <a:t>Research nursing programs that fit your career goals </a:t>
            </a:r>
          </a:p>
          <a:p>
            <a:pPr marL="171450" indent="-171450">
              <a:buFont typeface="Calibri"/>
              <a:buChar char="-"/>
            </a:pPr>
            <a:endParaRPr lang="en-US" dirty="0"/>
          </a:p>
        </p:txBody>
      </p:sp>
      <p:sp>
        <p:nvSpPr>
          <p:cNvPr id="4" name="Slide Number Placeholder 3"/>
          <p:cNvSpPr>
            <a:spLocks noGrp="1"/>
          </p:cNvSpPr>
          <p:nvPr>
            <p:ph type="sldNum" sz="quarter" idx="5"/>
          </p:nvPr>
        </p:nvSpPr>
        <p:spPr/>
        <p:txBody>
          <a:bodyPr/>
          <a:lstStyle/>
          <a:p>
            <a:fld id="{2A0860B1-6E45-D141-A4FF-965CEA777C69}" type="slidenum">
              <a:rPr lang="en-US" smtClean="0"/>
              <a:t>9</a:t>
            </a:fld>
            <a:endParaRPr lang="en-US"/>
          </a:p>
        </p:txBody>
      </p:sp>
    </p:spTree>
    <p:extLst>
      <p:ext uri="{BB962C8B-B14F-4D97-AF65-F5344CB8AC3E}">
        <p14:creationId xmlns:p14="http://schemas.microsoft.com/office/powerpoint/2010/main" val="1839586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23324-0A27-CC14-8CD1-DF6C441E429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9189331-D6B9-B896-1B28-409DBF3712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D04C5DED-347D-808A-CF8A-6DD929A60B11}"/>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4" name="Picture 3" descr="A yellow and blue state outline&#10;&#10;Description automatically generated">
            <a:extLst>
              <a:ext uri="{FF2B5EF4-FFF2-40B4-BE49-F238E27FC236}">
                <a16:creationId xmlns:a16="http://schemas.microsoft.com/office/drawing/2014/main" id="{81802568-3CB5-63A4-C7E9-D9B5243D4378}"/>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3217350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725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F2A88-BEB5-4BD4-D7E9-699D18CE7B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02BFC9-DBE6-6AB9-5D24-07D68DB7A5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C47D1B49-4015-4E69-2DCB-513F47BBEF26}"/>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4" name="Picture 3" descr="A yellow and blue state outline&#10;&#10;Description automatically generated">
            <a:extLst>
              <a:ext uri="{FF2B5EF4-FFF2-40B4-BE49-F238E27FC236}">
                <a16:creationId xmlns:a16="http://schemas.microsoft.com/office/drawing/2014/main" id="{06E8B526-FAC2-F221-DB57-E0CC437977E3}"/>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1225880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62BB7-E437-170E-E815-126CE54A185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883F3C-1B3B-4494-2434-40B0E862757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pic>
        <p:nvPicPr>
          <p:cNvPr id="7" name="Picture 6">
            <a:extLst>
              <a:ext uri="{FF2B5EF4-FFF2-40B4-BE49-F238E27FC236}">
                <a16:creationId xmlns:a16="http://schemas.microsoft.com/office/drawing/2014/main" id="{F10E9C27-3185-9F98-E0EF-969A858CB807}"/>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4" name="Picture 3" descr="A yellow and blue state outline&#10;&#10;Description automatically generated">
            <a:extLst>
              <a:ext uri="{FF2B5EF4-FFF2-40B4-BE49-F238E27FC236}">
                <a16:creationId xmlns:a16="http://schemas.microsoft.com/office/drawing/2014/main" id="{B869D62C-D87E-1492-7CC8-6E78E0442F29}"/>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495144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F50DD-764A-2A5B-8FBE-C75A54E3C3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577BB5-069F-EE3C-1181-584E07BF78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C65C60D-50F9-4B9C-8C5F-488ECAAB80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70464408-A9DD-82E1-E7B8-FF2D1CCB6157}"/>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5" name="Picture 4" descr="A yellow and blue state outline&#10;&#10;Description automatically generated">
            <a:extLst>
              <a:ext uri="{FF2B5EF4-FFF2-40B4-BE49-F238E27FC236}">
                <a16:creationId xmlns:a16="http://schemas.microsoft.com/office/drawing/2014/main" id="{C9C03161-1005-FCD1-89CA-9DA3E16A14FA}"/>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1495066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EB282-3195-38FC-2428-72C6EEF4CA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E6E8D5-462B-6875-C751-500C17539B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662CCF-9C30-6F4B-27BA-02AEBC002F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A0193C-8626-9D5F-1371-521A847008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458A8C8-6B56-978D-B3C2-3C8D1BC55B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descr="A yellow and blue state outline&#10;&#10;Description automatically generated">
            <a:extLst>
              <a:ext uri="{FF2B5EF4-FFF2-40B4-BE49-F238E27FC236}">
                <a16:creationId xmlns:a16="http://schemas.microsoft.com/office/drawing/2014/main" id="{9987733F-EB3F-4BEA-08F8-B66CC0FD04B2}"/>
              </a:ext>
            </a:extLst>
          </p:cNvPr>
          <p:cNvPicPr>
            <a:picLocks noChangeAspect="1"/>
          </p:cNvPicPr>
          <p:nvPr userDrawn="1"/>
        </p:nvPicPr>
        <p:blipFill>
          <a:blip r:embed="rId2"/>
          <a:stretch>
            <a:fillRect/>
          </a:stretch>
        </p:blipFill>
        <p:spPr>
          <a:xfrm>
            <a:off x="13837" y="6098185"/>
            <a:ext cx="1943752" cy="830771"/>
          </a:xfrm>
          <a:prstGeom prst="rect">
            <a:avLst/>
          </a:prstGeom>
        </p:spPr>
      </p:pic>
    </p:spTree>
    <p:extLst>
      <p:ext uri="{BB962C8B-B14F-4D97-AF65-F5344CB8AC3E}">
        <p14:creationId xmlns:p14="http://schemas.microsoft.com/office/powerpoint/2010/main" val="2196097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355E2-2555-8038-002F-C338E09E8F66}"/>
              </a:ext>
            </a:extLst>
          </p:cNvPr>
          <p:cNvSpPr>
            <a:spLocks noGrp="1"/>
          </p:cNvSpPr>
          <p:nvPr>
            <p:ph type="title"/>
          </p:nvPr>
        </p:nvSpPr>
        <p:spPr/>
        <p:txBody>
          <a:bodyPr/>
          <a:lstStyle/>
          <a:p>
            <a:r>
              <a:rPr lang="en-US"/>
              <a:t>Click to edit Master title style</a:t>
            </a:r>
          </a:p>
        </p:txBody>
      </p:sp>
      <p:pic>
        <p:nvPicPr>
          <p:cNvPr id="3" name="Picture 2" descr="A yellow and blue state outline&#10;&#10;Description automatically generated">
            <a:extLst>
              <a:ext uri="{FF2B5EF4-FFF2-40B4-BE49-F238E27FC236}">
                <a16:creationId xmlns:a16="http://schemas.microsoft.com/office/drawing/2014/main" id="{3235017E-AB38-F58A-65FC-E0981B1DE6DE}"/>
              </a:ext>
            </a:extLst>
          </p:cNvPr>
          <p:cNvPicPr>
            <a:picLocks noChangeAspect="1"/>
          </p:cNvPicPr>
          <p:nvPr userDrawn="1"/>
        </p:nvPicPr>
        <p:blipFill>
          <a:blip r:embed="rId2"/>
          <a:stretch>
            <a:fillRect/>
          </a:stretch>
        </p:blipFill>
        <p:spPr>
          <a:xfrm>
            <a:off x="13837" y="6098185"/>
            <a:ext cx="1943752" cy="830771"/>
          </a:xfrm>
          <a:prstGeom prst="rect">
            <a:avLst/>
          </a:prstGeom>
        </p:spPr>
      </p:pic>
    </p:spTree>
    <p:extLst>
      <p:ext uri="{BB962C8B-B14F-4D97-AF65-F5344CB8AC3E}">
        <p14:creationId xmlns:p14="http://schemas.microsoft.com/office/powerpoint/2010/main" val="2806451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228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20B20-D9E4-8114-9A97-F99A75C4CD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2C79B87-EB3B-9BB9-3B60-79D7C750E8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780C66-FCBF-1F0F-FE06-3412510A6E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a:extLst>
              <a:ext uri="{FF2B5EF4-FFF2-40B4-BE49-F238E27FC236}">
                <a16:creationId xmlns:a16="http://schemas.microsoft.com/office/drawing/2014/main" id="{78CAAA09-FA85-9034-61F7-5648B5453920}"/>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5" name="Picture 4" descr="A yellow and blue state outline&#10;&#10;Description automatically generated">
            <a:extLst>
              <a:ext uri="{FF2B5EF4-FFF2-40B4-BE49-F238E27FC236}">
                <a16:creationId xmlns:a16="http://schemas.microsoft.com/office/drawing/2014/main" id="{D96AEF65-45CE-66D0-2358-552BCB4F8F08}"/>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2084316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903C4-958B-2D77-6416-A59837EAF3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76AB375-664C-5DA9-0B6C-6320EBE811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503759-4010-3D9B-6877-31B1173E7F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8" name="Picture 7">
            <a:extLst>
              <a:ext uri="{FF2B5EF4-FFF2-40B4-BE49-F238E27FC236}">
                <a16:creationId xmlns:a16="http://schemas.microsoft.com/office/drawing/2014/main" id="{09C6746E-F230-01B0-E1EB-96D50CE1AA97}"/>
              </a:ext>
            </a:extLst>
          </p:cNvPr>
          <p:cNvPicPr>
            <a:picLocks noChangeAspect="1"/>
          </p:cNvPicPr>
          <p:nvPr userDrawn="1"/>
        </p:nvPicPr>
        <p:blipFill>
          <a:blip r:embed="rId2"/>
          <a:stretch>
            <a:fillRect/>
          </a:stretch>
        </p:blipFill>
        <p:spPr>
          <a:xfrm>
            <a:off x="-83344" y="-136272"/>
            <a:ext cx="12713655" cy="407734"/>
          </a:xfrm>
          <a:prstGeom prst="rect">
            <a:avLst/>
          </a:prstGeom>
        </p:spPr>
      </p:pic>
      <p:pic>
        <p:nvPicPr>
          <p:cNvPr id="5" name="Picture 4" descr="A yellow and blue state outline&#10;&#10;Description automatically generated">
            <a:extLst>
              <a:ext uri="{FF2B5EF4-FFF2-40B4-BE49-F238E27FC236}">
                <a16:creationId xmlns:a16="http://schemas.microsoft.com/office/drawing/2014/main" id="{CB793EBB-4CF9-54B1-F88C-4121AA3708E6}"/>
              </a:ext>
            </a:extLst>
          </p:cNvPr>
          <p:cNvPicPr>
            <a:picLocks noChangeAspect="1"/>
          </p:cNvPicPr>
          <p:nvPr userDrawn="1"/>
        </p:nvPicPr>
        <p:blipFill>
          <a:blip r:embed="rId3"/>
          <a:stretch>
            <a:fillRect/>
          </a:stretch>
        </p:blipFill>
        <p:spPr>
          <a:xfrm>
            <a:off x="13837" y="6098185"/>
            <a:ext cx="1943752" cy="830771"/>
          </a:xfrm>
          <a:prstGeom prst="rect">
            <a:avLst/>
          </a:prstGeom>
        </p:spPr>
      </p:pic>
    </p:spTree>
    <p:extLst>
      <p:ext uri="{BB962C8B-B14F-4D97-AF65-F5344CB8AC3E}">
        <p14:creationId xmlns:p14="http://schemas.microsoft.com/office/powerpoint/2010/main" val="600145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84F62B-C7A5-176D-2634-D5CB70870E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146D583-CC4D-7DB0-01FD-CE3AA32365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4482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Lst>
  <p:txStyles>
    <p:titleStyle>
      <a:lvl1pPr algn="l" defTabSz="914400" rtl="0" eaLnBrk="1" latinLnBrk="0" hangingPunct="1">
        <a:lnSpc>
          <a:spcPct val="90000"/>
        </a:lnSpc>
        <a:spcBef>
          <a:spcPct val="0"/>
        </a:spcBef>
        <a:buNone/>
        <a:defRPr sz="4400" b="1" kern="1200">
          <a:solidFill>
            <a:srgbClr val="23467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3.emf"/><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3.emf"/><Relationship Id="rId5" Type="http://schemas.openxmlformats.org/officeDocument/2006/relationships/image" Target="../media/image7.png"/><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8.jpg"/><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jp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4.emf"/><Relationship Id="rId11" Type="http://schemas.openxmlformats.org/officeDocument/2006/relationships/image" Target="../media/image14.jpeg"/><Relationship Id="rId5" Type="http://schemas.openxmlformats.org/officeDocument/2006/relationships/image" Target="../media/image11.jpeg"/><Relationship Id="rId10" Type="http://schemas.openxmlformats.org/officeDocument/2006/relationships/image" Target="../media/image3.emf"/><Relationship Id="rId4" Type="http://schemas.openxmlformats.org/officeDocument/2006/relationships/image" Target="../media/image10.jpg"/><Relationship Id="rId9" Type="http://schemas.openxmlformats.org/officeDocument/2006/relationships/hyperlink" Target="https://www.higheredjobs.com/HigherEdCareers/interviews.cfm?ID=1417"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8.jpg"/><Relationship Id="rId5" Type="http://schemas.openxmlformats.org/officeDocument/2006/relationships/image" Target="../media/image17.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3.emf"/><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FAEB99-9B5E-B5E2-D6B0-09F7FB79DF00}"/>
              </a:ext>
            </a:extLst>
          </p:cNvPr>
          <p:cNvSpPr txBox="1"/>
          <p:nvPr/>
        </p:nvSpPr>
        <p:spPr>
          <a:xfrm>
            <a:off x="924697" y="1360279"/>
            <a:ext cx="10342606" cy="4062651"/>
          </a:xfrm>
          <a:prstGeom prst="rect">
            <a:avLst/>
          </a:prstGeom>
          <a:noFill/>
        </p:spPr>
        <p:txBody>
          <a:bodyPr wrap="square" rtlCol="0">
            <a:spAutoFit/>
          </a:bodyPr>
          <a:lstStyle/>
          <a:p>
            <a:pPr algn="ctr"/>
            <a:r>
              <a:rPr lang="en-US" sz="6000" b="1" dirty="0">
                <a:solidFill>
                  <a:srgbClr val="234672"/>
                </a:solidFill>
              </a:rPr>
              <a:t>What do you think when you hear the word</a:t>
            </a:r>
          </a:p>
          <a:p>
            <a:pPr algn="ctr"/>
            <a:r>
              <a:rPr lang="en-US" sz="6000" b="1" dirty="0">
                <a:solidFill>
                  <a:srgbClr val="234672"/>
                </a:solidFill>
              </a:rPr>
              <a:t/>
            </a:r>
            <a:r>
              <a:rPr lang="en-US" sz="13800" b="1" dirty="0">
                <a:solidFill>
                  <a:srgbClr val="234672"/>
                </a:solidFill>
              </a:rPr>
              <a:t>NURSE?</a:t>
            </a:r>
            <a:endParaRPr lang="en-US" sz="6000" b="1" dirty="0">
              <a:solidFill>
                <a:srgbClr val="234672"/>
              </a:solidFill>
            </a:endParaRPr>
          </a:p>
        </p:txBody>
      </p:sp>
      <p:pic>
        <p:nvPicPr>
          <p:cNvPr id="4" name="Picture 3">
            <a:extLst>
              <a:ext uri="{FF2B5EF4-FFF2-40B4-BE49-F238E27FC236}">
                <a16:creationId xmlns:a16="http://schemas.microsoft.com/office/drawing/2014/main" id="{71A1F45B-E382-7184-D417-F14A5EABF2B8}"/>
              </a:ext>
            </a:extLst>
          </p:cNvPr>
          <p:cNvPicPr>
            <a:picLocks noChangeAspect="1"/>
          </p:cNvPicPr>
          <p:nvPr/>
        </p:nvPicPr>
        <p:blipFill>
          <a:blip r:embed="rId3"/>
          <a:stretch>
            <a:fillRect/>
          </a:stretch>
        </p:blipFill>
        <p:spPr>
          <a:xfrm>
            <a:off x="357652" y="5826034"/>
            <a:ext cx="803234" cy="821914"/>
          </a:xfrm>
          <a:prstGeom prst="rect">
            <a:avLst/>
          </a:prstGeom>
        </p:spPr>
      </p:pic>
      <p:grpSp>
        <p:nvGrpSpPr>
          <p:cNvPr id="5" name="Group 4">
            <a:extLst>
              <a:ext uri="{FF2B5EF4-FFF2-40B4-BE49-F238E27FC236}">
                <a16:creationId xmlns:a16="http://schemas.microsoft.com/office/drawing/2014/main" id="{0373B1E7-960B-A5F1-7365-AA3C450FA920}"/>
              </a:ext>
            </a:extLst>
          </p:cNvPr>
          <p:cNvGrpSpPr/>
          <p:nvPr/>
        </p:nvGrpSpPr>
        <p:grpSpPr>
          <a:xfrm>
            <a:off x="11719220" y="-111035"/>
            <a:ext cx="548640" cy="7080069"/>
            <a:chOff x="11719220" y="-111035"/>
            <a:chExt cx="548640" cy="7080069"/>
          </a:xfrm>
        </p:grpSpPr>
        <p:sp>
          <p:nvSpPr>
            <p:cNvPr id="6" name="Rectangle 5">
              <a:extLst>
                <a:ext uri="{FF2B5EF4-FFF2-40B4-BE49-F238E27FC236}">
                  <a16:creationId xmlns:a16="http://schemas.microsoft.com/office/drawing/2014/main" id="{A70F8529-5B82-CB42-F371-6C85FF6A9E8B}"/>
                </a:ext>
              </a:extLst>
            </p:cNvPr>
            <p:cNvSpPr/>
            <p:nvPr/>
          </p:nvSpPr>
          <p:spPr>
            <a:xfrm>
              <a:off x="11719220" y="-111035"/>
              <a:ext cx="548640" cy="7080069"/>
            </a:xfrm>
            <a:prstGeom prst="rect">
              <a:avLst/>
            </a:prstGeom>
            <a:solidFill>
              <a:srgbClr val="234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9E92292-A281-08E9-558C-20294B0744B7}"/>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a:extLst>
              <a:ext uri="{FF2B5EF4-FFF2-40B4-BE49-F238E27FC236}">
                <a16:creationId xmlns:a16="http://schemas.microsoft.com/office/drawing/2014/main" id="{CE864739-54B4-B56A-BA8B-319F51937299}"/>
              </a:ext>
            </a:extLst>
          </p:cNvPr>
          <p:cNvPicPr>
            <a:picLocks noChangeAspect="1"/>
          </p:cNvPicPr>
          <p:nvPr/>
        </p:nvPicPr>
        <p:blipFill>
          <a:blip r:embed="rId4"/>
          <a:stretch>
            <a:fillRect/>
          </a:stretch>
        </p:blipFill>
        <p:spPr>
          <a:xfrm>
            <a:off x="357652" y="295188"/>
            <a:ext cx="2235200" cy="88900"/>
          </a:xfrm>
          <a:prstGeom prst="rect">
            <a:avLst/>
          </a:prstGeom>
        </p:spPr>
      </p:pic>
    </p:spTree>
    <p:extLst>
      <p:ext uri="{BB962C8B-B14F-4D97-AF65-F5344CB8AC3E}">
        <p14:creationId xmlns:p14="http://schemas.microsoft.com/office/powerpoint/2010/main" val="1874750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19084B2-E511-1FD8-963F-6F7191FAF31D}"/>
              </a:ext>
            </a:extLst>
          </p:cNvPr>
          <p:cNvSpPr txBox="1"/>
          <p:nvPr/>
        </p:nvSpPr>
        <p:spPr>
          <a:xfrm>
            <a:off x="357652" y="409000"/>
            <a:ext cx="12110135" cy="738664"/>
          </a:xfrm>
          <a:prstGeom prst="rect">
            <a:avLst/>
          </a:prstGeom>
          <a:noFill/>
        </p:spPr>
        <p:txBody>
          <a:bodyPr wrap="square" lIns="91440" tIns="45720" rIns="91440" bIns="45720" rtlCol="0" anchor="t">
            <a:spAutoFit/>
          </a:bodyPr>
          <a:lstStyle/>
          <a:p>
            <a:r>
              <a:rPr lang="en-US" sz="4200" b="1" dirty="0">
                <a:solidFill>
                  <a:srgbClr val="234672"/>
                </a:solidFill>
              </a:rPr>
              <a:t>What I Love About Nursing</a:t>
            </a:r>
          </a:p>
        </p:txBody>
      </p:sp>
      <p:pic>
        <p:nvPicPr>
          <p:cNvPr id="6" name="Picture 5">
            <a:extLst>
              <a:ext uri="{FF2B5EF4-FFF2-40B4-BE49-F238E27FC236}">
                <a16:creationId xmlns:a16="http://schemas.microsoft.com/office/drawing/2014/main" id="{31746311-6942-3B9B-0E7C-6825B00C1129}"/>
              </a:ext>
            </a:extLst>
          </p:cNvPr>
          <p:cNvPicPr>
            <a:picLocks noChangeAspect="1"/>
          </p:cNvPicPr>
          <p:nvPr/>
        </p:nvPicPr>
        <p:blipFill>
          <a:blip r:embed="rId3"/>
          <a:stretch>
            <a:fillRect/>
          </a:stretch>
        </p:blipFill>
        <p:spPr>
          <a:xfrm>
            <a:off x="3417335" y="1472540"/>
            <a:ext cx="5524783" cy="4976460"/>
          </a:xfrm>
          <a:prstGeom prst="rect">
            <a:avLst/>
          </a:prstGeom>
        </p:spPr>
      </p:pic>
      <p:grpSp>
        <p:nvGrpSpPr>
          <p:cNvPr id="8" name="Group 7">
            <a:extLst>
              <a:ext uri="{FF2B5EF4-FFF2-40B4-BE49-F238E27FC236}">
                <a16:creationId xmlns:a16="http://schemas.microsoft.com/office/drawing/2014/main" id="{0367BBD3-0AF4-15F9-5936-CF1BF1280C26}"/>
              </a:ext>
            </a:extLst>
          </p:cNvPr>
          <p:cNvGrpSpPr/>
          <p:nvPr/>
        </p:nvGrpSpPr>
        <p:grpSpPr>
          <a:xfrm>
            <a:off x="11719220" y="-111035"/>
            <a:ext cx="548640" cy="7080069"/>
            <a:chOff x="11719220" y="-111035"/>
            <a:chExt cx="548640" cy="7080069"/>
          </a:xfrm>
        </p:grpSpPr>
        <p:sp>
          <p:nvSpPr>
            <p:cNvPr id="9" name="Rectangle 8">
              <a:extLst>
                <a:ext uri="{FF2B5EF4-FFF2-40B4-BE49-F238E27FC236}">
                  <a16:creationId xmlns:a16="http://schemas.microsoft.com/office/drawing/2014/main" id="{AF609F2F-0F05-938A-3469-81E399C3D679}"/>
                </a:ext>
              </a:extLst>
            </p:cNvPr>
            <p:cNvSpPr/>
            <p:nvPr/>
          </p:nvSpPr>
          <p:spPr>
            <a:xfrm>
              <a:off x="11719220" y="-111035"/>
              <a:ext cx="548640" cy="7080069"/>
            </a:xfrm>
            <a:prstGeom prst="rect">
              <a:avLst/>
            </a:prstGeom>
            <a:solidFill>
              <a:srgbClr val="234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A01260E-E6B9-6C29-D970-D59225BFEF94}"/>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E4508667-F431-1941-BD34-984169C1A156}"/>
              </a:ext>
            </a:extLst>
          </p:cNvPr>
          <p:cNvPicPr>
            <a:picLocks noChangeAspect="1"/>
          </p:cNvPicPr>
          <p:nvPr/>
        </p:nvPicPr>
        <p:blipFill>
          <a:blip r:embed="rId4"/>
          <a:stretch>
            <a:fillRect/>
          </a:stretch>
        </p:blipFill>
        <p:spPr>
          <a:xfrm>
            <a:off x="357652" y="295188"/>
            <a:ext cx="2235200" cy="88900"/>
          </a:xfrm>
          <a:prstGeom prst="rect">
            <a:avLst/>
          </a:prstGeom>
          <a:noFill/>
        </p:spPr>
      </p:pic>
      <p:pic>
        <p:nvPicPr>
          <p:cNvPr id="12" name="Picture 11">
            <a:extLst>
              <a:ext uri="{FF2B5EF4-FFF2-40B4-BE49-F238E27FC236}">
                <a16:creationId xmlns:a16="http://schemas.microsoft.com/office/drawing/2014/main" id="{9BBEDEFD-300A-E3F8-D9D4-168797C9DF89}"/>
              </a:ext>
            </a:extLst>
          </p:cNvPr>
          <p:cNvPicPr>
            <a:picLocks noChangeAspect="1"/>
          </p:cNvPicPr>
          <p:nvPr/>
        </p:nvPicPr>
        <p:blipFill>
          <a:blip r:embed="rId5"/>
          <a:stretch>
            <a:fillRect/>
          </a:stretch>
        </p:blipFill>
        <p:spPr>
          <a:xfrm>
            <a:off x="357652" y="5826034"/>
            <a:ext cx="803234" cy="821914"/>
          </a:xfrm>
          <a:prstGeom prst="rect">
            <a:avLst/>
          </a:prstGeom>
        </p:spPr>
      </p:pic>
    </p:spTree>
    <p:extLst>
      <p:ext uri="{BB962C8B-B14F-4D97-AF65-F5344CB8AC3E}">
        <p14:creationId xmlns:p14="http://schemas.microsoft.com/office/powerpoint/2010/main" val="2132233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688A6"/>
            </a:gs>
            <a:gs pos="84000">
              <a:srgbClr val="244066"/>
            </a:gs>
          </a:gsLst>
          <a:lin ang="16200038" scaled="0"/>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BEE488-2C9A-5CA1-E17B-903EED235CE4}"/>
              </a:ext>
            </a:extLst>
          </p:cNvPr>
          <p:cNvSpPr txBox="1"/>
          <p:nvPr/>
        </p:nvSpPr>
        <p:spPr>
          <a:xfrm>
            <a:off x="4184535" y="1888004"/>
            <a:ext cx="8303740" cy="1938992"/>
          </a:xfrm>
          <a:prstGeom prst="rect">
            <a:avLst/>
          </a:prstGeom>
          <a:noFill/>
        </p:spPr>
        <p:txBody>
          <a:bodyPr wrap="square" lIns="91440" tIns="45720" rIns="91440" bIns="45720" rtlCol="0" anchor="t">
            <a:spAutoFit/>
          </a:bodyPr>
          <a:lstStyle/>
          <a:p>
            <a:pPr algn="ctr"/>
            <a:r>
              <a:rPr lang="en-US" sz="6000" b="1" dirty="0">
                <a:solidFill>
                  <a:schemeClr val="bg1"/>
                </a:solidFill>
                <a:latin typeface="Tenorite"/>
              </a:rPr>
              <a:t>Why I </a:t>
            </a:r>
          </a:p>
          <a:p>
            <a:pPr algn="ctr"/>
            <a:r>
              <a:rPr lang="en-US" sz="6000" b="1" dirty="0">
                <a:solidFill>
                  <a:schemeClr val="bg1"/>
                </a:solidFill>
                <a:latin typeface="Tenorite"/>
              </a:rPr>
              <a:t>Chose Nursing</a:t>
            </a:r>
            <a:endParaRPr lang="en-US" dirty="0">
              <a:solidFill>
                <a:schemeClr val="bg1"/>
              </a:solidFill>
            </a:endParaRPr>
          </a:p>
        </p:txBody>
      </p:sp>
      <p:pic>
        <p:nvPicPr>
          <p:cNvPr id="65" name="Picture 64">
            <a:extLst>
              <a:ext uri="{FF2B5EF4-FFF2-40B4-BE49-F238E27FC236}">
                <a16:creationId xmlns:a16="http://schemas.microsoft.com/office/drawing/2014/main" id="{77D20C1B-0F23-2ADE-BDF5-1DE2D9236CFC}"/>
              </a:ext>
            </a:extLst>
          </p:cNvPr>
          <p:cNvPicPr>
            <a:picLocks noChangeAspect="1"/>
          </p:cNvPicPr>
          <p:nvPr/>
        </p:nvPicPr>
        <p:blipFill rotWithShape="1">
          <a:blip r:embed="rId3"/>
          <a:srcRect r="-275" b="11242"/>
          <a:stretch/>
        </p:blipFill>
        <p:spPr>
          <a:xfrm rot="21412444">
            <a:off x="-2490993" y="3883349"/>
            <a:ext cx="8349173" cy="3247142"/>
          </a:xfrm>
          <a:prstGeom prst="rect">
            <a:avLst/>
          </a:prstGeom>
        </p:spPr>
      </p:pic>
      <p:grpSp>
        <p:nvGrpSpPr>
          <p:cNvPr id="3" name="Group 2">
            <a:extLst>
              <a:ext uri="{FF2B5EF4-FFF2-40B4-BE49-F238E27FC236}">
                <a16:creationId xmlns:a16="http://schemas.microsoft.com/office/drawing/2014/main" id="{92C04303-4835-D9DE-E450-016DEED1A04D}"/>
              </a:ext>
            </a:extLst>
          </p:cNvPr>
          <p:cNvGrpSpPr/>
          <p:nvPr/>
        </p:nvGrpSpPr>
        <p:grpSpPr>
          <a:xfrm>
            <a:off x="11719220" y="-111035"/>
            <a:ext cx="548640" cy="7080069"/>
            <a:chOff x="11719220" y="-111035"/>
            <a:chExt cx="548640" cy="7080069"/>
          </a:xfrm>
        </p:grpSpPr>
        <p:sp>
          <p:nvSpPr>
            <p:cNvPr id="5" name="Rectangle 4">
              <a:extLst>
                <a:ext uri="{FF2B5EF4-FFF2-40B4-BE49-F238E27FC236}">
                  <a16:creationId xmlns:a16="http://schemas.microsoft.com/office/drawing/2014/main" id="{B135ABA4-5522-CBE3-F80F-D4580174BF0C}"/>
                </a:ext>
              </a:extLst>
            </p:cNvPr>
            <p:cNvSpPr/>
            <p:nvPr/>
          </p:nvSpPr>
          <p:spPr>
            <a:xfrm>
              <a:off x="11719220" y="-111035"/>
              <a:ext cx="548640" cy="7080069"/>
            </a:xfrm>
            <a:prstGeom prst="rect">
              <a:avLst/>
            </a:prstGeom>
            <a:solidFill>
              <a:srgbClr val="D7EA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CB1E3E1E-EAEC-BA09-246C-5F760C6B2BF8}"/>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06C4D41D-5B81-B262-6D96-3853F0061029}"/>
              </a:ext>
            </a:extLst>
          </p:cNvPr>
          <p:cNvPicPr>
            <a:picLocks noChangeAspect="1"/>
          </p:cNvPicPr>
          <p:nvPr/>
        </p:nvPicPr>
        <p:blipFill>
          <a:blip r:embed="rId4">
            <a:lum bright="70000" contrast="-70000"/>
          </a:blip>
          <a:stretch>
            <a:fillRect/>
          </a:stretch>
        </p:blipFill>
        <p:spPr>
          <a:xfrm>
            <a:off x="357652" y="295188"/>
            <a:ext cx="2235200" cy="88900"/>
          </a:xfrm>
          <a:prstGeom prst="rect">
            <a:avLst/>
          </a:prstGeom>
          <a:noFill/>
        </p:spPr>
      </p:pic>
      <p:pic>
        <p:nvPicPr>
          <p:cNvPr id="11" name="Picture 10" descr="A group of medical professionals&#10;&#10;Description automatically generated">
            <a:extLst>
              <a:ext uri="{FF2B5EF4-FFF2-40B4-BE49-F238E27FC236}">
                <a16:creationId xmlns:a16="http://schemas.microsoft.com/office/drawing/2014/main" id="{4AFD3032-BC19-BF07-4C62-7B838DE5CAB5}"/>
              </a:ext>
            </a:extLst>
          </p:cNvPr>
          <p:cNvPicPr>
            <a:picLocks noChangeAspect="1"/>
          </p:cNvPicPr>
          <p:nvPr/>
        </p:nvPicPr>
        <p:blipFill>
          <a:blip r:embed="rId5"/>
          <a:stretch>
            <a:fillRect/>
          </a:stretch>
        </p:blipFill>
        <p:spPr>
          <a:xfrm>
            <a:off x="-102808" y="704582"/>
            <a:ext cx="5056398" cy="3371977"/>
          </a:xfrm>
          <a:prstGeom prst="rect">
            <a:avLst/>
          </a:prstGeom>
        </p:spPr>
      </p:pic>
      <p:pic>
        <p:nvPicPr>
          <p:cNvPr id="13" name="Picture 12">
            <a:extLst>
              <a:ext uri="{FF2B5EF4-FFF2-40B4-BE49-F238E27FC236}">
                <a16:creationId xmlns:a16="http://schemas.microsoft.com/office/drawing/2014/main" id="{DC362551-DB21-574A-F164-1C8CCFA4A30B}"/>
              </a:ext>
            </a:extLst>
          </p:cNvPr>
          <p:cNvPicPr>
            <a:picLocks noChangeAspect="1"/>
          </p:cNvPicPr>
          <p:nvPr/>
        </p:nvPicPr>
        <p:blipFill>
          <a:blip r:embed="rId6"/>
          <a:stretch>
            <a:fillRect/>
          </a:stretch>
        </p:blipFill>
        <p:spPr>
          <a:xfrm>
            <a:off x="357652" y="5826034"/>
            <a:ext cx="803234" cy="821914"/>
          </a:xfrm>
          <a:prstGeom prst="rect">
            <a:avLst/>
          </a:prstGeom>
        </p:spPr>
      </p:pic>
    </p:spTree>
    <p:extLst>
      <p:ext uri="{BB962C8B-B14F-4D97-AF65-F5344CB8AC3E}">
        <p14:creationId xmlns:p14="http://schemas.microsoft.com/office/powerpoint/2010/main" val="888335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09CB0F-7595-C924-98AB-C8E1208101AA}"/>
              </a:ext>
            </a:extLst>
          </p:cNvPr>
          <p:cNvSpPr txBox="1"/>
          <p:nvPr/>
        </p:nvSpPr>
        <p:spPr>
          <a:xfrm>
            <a:off x="630240" y="500855"/>
            <a:ext cx="10934043" cy="923330"/>
          </a:xfrm>
          <a:prstGeom prst="rect">
            <a:avLst/>
          </a:prstGeom>
          <a:noFill/>
        </p:spPr>
        <p:txBody>
          <a:bodyPr wrap="square" lIns="91440" tIns="45720" rIns="91440" bIns="45720" rtlCol="0" anchor="t">
            <a:spAutoFit/>
          </a:bodyPr>
          <a:lstStyle/>
          <a:p>
            <a:r>
              <a:rPr lang="en-US" sz="5400" b="1" dirty="0">
                <a:solidFill>
                  <a:srgbClr val="234672"/>
                </a:solidFill>
                <a:latin typeface="Tenorite"/>
              </a:rPr>
              <a:t>My Path to Becoming a Nurse </a:t>
            </a:r>
          </a:p>
        </p:txBody>
      </p:sp>
      <p:pic>
        <p:nvPicPr>
          <p:cNvPr id="11" name="Picture 10">
            <a:extLst>
              <a:ext uri="{FF2B5EF4-FFF2-40B4-BE49-F238E27FC236}">
                <a16:creationId xmlns:a16="http://schemas.microsoft.com/office/drawing/2014/main" id="{D3D86373-2D99-33FC-87A5-A6CE690F97AE}"/>
              </a:ext>
            </a:extLst>
          </p:cNvPr>
          <p:cNvPicPr>
            <a:picLocks noChangeAspect="1"/>
          </p:cNvPicPr>
          <p:nvPr/>
        </p:nvPicPr>
        <p:blipFill>
          <a:blip r:embed="rId3"/>
          <a:stretch>
            <a:fillRect/>
          </a:stretch>
        </p:blipFill>
        <p:spPr>
          <a:xfrm>
            <a:off x="357652" y="295188"/>
            <a:ext cx="2235200" cy="88900"/>
          </a:xfrm>
          <a:prstGeom prst="rect">
            <a:avLst/>
          </a:prstGeom>
          <a:noFill/>
        </p:spPr>
      </p:pic>
      <p:pic>
        <p:nvPicPr>
          <p:cNvPr id="12" name="Picture 11">
            <a:extLst>
              <a:ext uri="{FF2B5EF4-FFF2-40B4-BE49-F238E27FC236}">
                <a16:creationId xmlns:a16="http://schemas.microsoft.com/office/drawing/2014/main" id="{803B7A4E-A01F-39C5-7F40-5EC975A013E7}"/>
              </a:ext>
            </a:extLst>
          </p:cNvPr>
          <p:cNvPicPr>
            <a:picLocks noChangeAspect="1"/>
          </p:cNvPicPr>
          <p:nvPr/>
        </p:nvPicPr>
        <p:blipFill>
          <a:blip r:embed="rId4"/>
          <a:stretch>
            <a:fillRect/>
          </a:stretch>
        </p:blipFill>
        <p:spPr>
          <a:xfrm>
            <a:off x="357652" y="5921284"/>
            <a:ext cx="803234" cy="821914"/>
          </a:xfrm>
          <a:prstGeom prst="rect">
            <a:avLst/>
          </a:prstGeom>
        </p:spPr>
      </p:pic>
      <p:sp>
        <p:nvSpPr>
          <p:cNvPr id="14" name="Rounded Rectangle 13">
            <a:extLst>
              <a:ext uri="{FF2B5EF4-FFF2-40B4-BE49-F238E27FC236}">
                <a16:creationId xmlns:a16="http://schemas.microsoft.com/office/drawing/2014/main" id="{2CCEE543-7B24-7423-02AC-BE64DC564982}"/>
              </a:ext>
            </a:extLst>
          </p:cNvPr>
          <p:cNvSpPr/>
          <p:nvPr/>
        </p:nvSpPr>
        <p:spPr>
          <a:xfrm>
            <a:off x="3781698" y="1422629"/>
            <a:ext cx="6746431" cy="1301350"/>
          </a:xfrm>
          <a:prstGeom prst="roundRect">
            <a:avLst/>
          </a:prstGeom>
          <a:solidFill>
            <a:srgbClr val="FDDC5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B07C6BC7-528B-31E5-6A39-18AB86855688}"/>
              </a:ext>
            </a:extLst>
          </p:cNvPr>
          <p:cNvSpPr txBox="1"/>
          <p:nvPr/>
        </p:nvSpPr>
        <p:spPr>
          <a:xfrm>
            <a:off x="4006410" y="1506376"/>
            <a:ext cx="5005249" cy="1569660"/>
          </a:xfrm>
          <a:prstGeom prst="rect">
            <a:avLst/>
          </a:prstGeom>
          <a:noFill/>
        </p:spPr>
        <p:txBody>
          <a:bodyPr wrap="square" lIns="91440" tIns="45720" rIns="91440" bIns="45720" rtlCol="0" anchor="t">
            <a:spAutoFit/>
          </a:bodyPr>
          <a:lstStyle/>
          <a:p>
            <a:r>
              <a:rPr lang="en-US" sz="2400" b="1" dirty="0"/>
              <a:t>Licensed Practical Nurse </a:t>
            </a:r>
            <a:r>
              <a:rPr lang="en-US" sz="2400" dirty="0"/>
              <a:t>(LPN)</a:t>
            </a:r>
            <a:endParaRPr lang="en-US" dirty="0"/>
          </a:p>
          <a:p>
            <a:pPr marL="342900" indent="-342900">
              <a:buFont typeface="Wingdings" panose="05000000000000000000" pitchFamily="2" charset="2"/>
              <a:buChar char="v"/>
            </a:pPr>
            <a:r>
              <a:rPr lang="en-US" sz="2400" dirty="0"/>
              <a:t>Technical program</a:t>
            </a:r>
          </a:p>
          <a:p>
            <a:pPr marL="342900" indent="-342900">
              <a:buFont typeface="Wingdings" panose="05000000000000000000" pitchFamily="2" charset="2"/>
              <a:buChar char="v"/>
            </a:pPr>
            <a:r>
              <a:rPr lang="en-US" sz="2400" dirty="0"/>
              <a:t>1-2 years </a:t>
            </a:r>
          </a:p>
          <a:p>
            <a:endParaRPr lang="en-US" sz="2400" dirty="0"/>
          </a:p>
        </p:txBody>
      </p:sp>
      <p:sp>
        <p:nvSpPr>
          <p:cNvPr id="19" name="Rounded Rectangle 18">
            <a:extLst>
              <a:ext uri="{FF2B5EF4-FFF2-40B4-BE49-F238E27FC236}">
                <a16:creationId xmlns:a16="http://schemas.microsoft.com/office/drawing/2014/main" id="{DE45C330-CA3E-D835-52FD-24C3ECF66D38}"/>
              </a:ext>
            </a:extLst>
          </p:cNvPr>
          <p:cNvSpPr/>
          <p:nvPr/>
        </p:nvSpPr>
        <p:spPr>
          <a:xfrm>
            <a:off x="3783984" y="2922448"/>
            <a:ext cx="7475011" cy="1351558"/>
          </a:xfrm>
          <a:prstGeom prst="roundRect">
            <a:avLst/>
          </a:prstGeom>
          <a:solidFill>
            <a:srgbClr val="39649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9C3D86F6-461B-2F20-CB9D-0EBDE6F532CB}"/>
              </a:ext>
            </a:extLst>
          </p:cNvPr>
          <p:cNvSpPr txBox="1"/>
          <p:nvPr/>
        </p:nvSpPr>
        <p:spPr>
          <a:xfrm>
            <a:off x="4003277" y="3002824"/>
            <a:ext cx="7255500" cy="1200329"/>
          </a:xfrm>
          <a:prstGeom prst="rect">
            <a:avLst/>
          </a:prstGeom>
          <a:noFill/>
        </p:spPr>
        <p:txBody>
          <a:bodyPr wrap="square" lIns="91440" tIns="45720" rIns="91440" bIns="45720" rtlCol="0" anchor="t">
            <a:spAutoFit/>
          </a:bodyPr>
          <a:lstStyle/>
          <a:p>
            <a:r>
              <a:rPr lang="en-US" sz="2400" b="1" dirty="0">
                <a:solidFill>
                  <a:schemeClr val="bg1"/>
                </a:solidFill>
              </a:rPr>
              <a:t>Registered Nurse </a:t>
            </a:r>
            <a:r>
              <a:rPr lang="en-US" sz="2400" dirty="0">
                <a:solidFill>
                  <a:schemeClr val="bg1"/>
                </a:solidFill>
              </a:rPr>
              <a:t>(RN)</a:t>
            </a:r>
            <a:endParaRPr lang="en-US" dirty="0">
              <a:solidFill>
                <a:schemeClr val="bg1"/>
              </a:solidFill>
            </a:endParaRPr>
          </a:p>
          <a:p>
            <a:pPr marL="342900" indent="-342900">
              <a:buFont typeface="Wingdings" panose="05000000000000000000" pitchFamily="2" charset="2"/>
              <a:buChar char="v"/>
            </a:pPr>
            <a:r>
              <a:rPr lang="en-US" sz="2400" dirty="0">
                <a:solidFill>
                  <a:schemeClr val="bg1"/>
                </a:solidFill>
              </a:rPr>
              <a:t>Diploma, Associate, Bachelor’s, or Master's degree</a:t>
            </a:r>
          </a:p>
          <a:p>
            <a:pPr marL="342900" indent="-342900">
              <a:buFont typeface="Wingdings" panose="05000000000000000000" pitchFamily="2" charset="2"/>
              <a:buChar char="v"/>
            </a:pPr>
            <a:r>
              <a:rPr lang="en-US" sz="2400" dirty="0">
                <a:solidFill>
                  <a:schemeClr val="bg1"/>
                </a:solidFill>
              </a:rPr>
              <a:t>2-4 years</a:t>
            </a:r>
          </a:p>
        </p:txBody>
      </p:sp>
      <p:sp>
        <p:nvSpPr>
          <p:cNvPr id="20" name="Rounded Rectangle 19">
            <a:extLst>
              <a:ext uri="{FF2B5EF4-FFF2-40B4-BE49-F238E27FC236}">
                <a16:creationId xmlns:a16="http://schemas.microsoft.com/office/drawing/2014/main" id="{BA197351-3B7D-5139-1935-57D2756C7A3A}"/>
              </a:ext>
            </a:extLst>
          </p:cNvPr>
          <p:cNvSpPr/>
          <p:nvPr/>
        </p:nvSpPr>
        <p:spPr>
          <a:xfrm>
            <a:off x="3783984" y="4495670"/>
            <a:ext cx="8151774" cy="1337098"/>
          </a:xfrm>
          <a:prstGeom prst="roundRect">
            <a:avLst/>
          </a:prstGeom>
          <a:solidFill>
            <a:srgbClr val="2B8C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0D44D7B-B2EA-2DC3-2152-721029C27D4F}"/>
              </a:ext>
            </a:extLst>
          </p:cNvPr>
          <p:cNvSpPr txBox="1"/>
          <p:nvPr/>
        </p:nvSpPr>
        <p:spPr>
          <a:xfrm>
            <a:off x="4003277" y="4627979"/>
            <a:ext cx="6779722" cy="1200329"/>
          </a:xfrm>
          <a:prstGeom prst="rect">
            <a:avLst/>
          </a:prstGeom>
          <a:noFill/>
        </p:spPr>
        <p:txBody>
          <a:bodyPr wrap="square" lIns="91440" tIns="45720" rIns="91440" bIns="45720" rtlCol="0" anchor="t">
            <a:spAutoFit/>
          </a:bodyPr>
          <a:lstStyle/>
          <a:p>
            <a:r>
              <a:rPr lang="en-US" sz="2400" b="1" dirty="0"/>
              <a:t>Advanced Practice Registered Nurse </a:t>
            </a:r>
            <a:r>
              <a:rPr lang="en-US" sz="2400" dirty="0"/>
              <a:t>(APRN) </a:t>
            </a:r>
          </a:p>
          <a:p>
            <a:pPr marL="342900" indent="-342900">
              <a:buFont typeface="Wingdings" panose="05000000000000000000" pitchFamily="2" charset="2"/>
              <a:buChar char="v"/>
            </a:pPr>
            <a:r>
              <a:rPr lang="en-US" sz="2400" dirty="0"/>
              <a:t>Master’s or Doctoral degree </a:t>
            </a:r>
          </a:p>
          <a:p>
            <a:pPr marL="342900" indent="-342900">
              <a:buFont typeface="Wingdings" panose="05000000000000000000" pitchFamily="2" charset="2"/>
              <a:buChar char="v"/>
            </a:pPr>
            <a:r>
              <a:rPr lang="en-US" sz="2400" dirty="0"/>
              <a:t>Additional 2+ years</a:t>
            </a:r>
          </a:p>
        </p:txBody>
      </p:sp>
      <p:pic>
        <p:nvPicPr>
          <p:cNvPr id="7" name="Picture 6" descr="Multiple interweaving highways with cars driving in different directions">
            <a:extLst>
              <a:ext uri="{FF2B5EF4-FFF2-40B4-BE49-F238E27FC236}">
                <a16:creationId xmlns:a16="http://schemas.microsoft.com/office/drawing/2014/main" id="{66ACB706-4382-EC15-19FA-76D7E2328A00}"/>
              </a:ext>
            </a:extLst>
          </p:cNvPr>
          <p:cNvPicPr>
            <a:picLocks noChangeAspect="1"/>
          </p:cNvPicPr>
          <p:nvPr/>
        </p:nvPicPr>
        <p:blipFill>
          <a:blip r:embed="rId5"/>
          <a:stretch>
            <a:fillRect/>
          </a:stretch>
        </p:blipFill>
        <p:spPr>
          <a:xfrm rot="5400000">
            <a:off x="-686" y="2242554"/>
            <a:ext cx="4411780" cy="2768647"/>
          </a:xfrm>
          <a:prstGeom prst="rect">
            <a:avLst/>
          </a:prstGeom>
        </p:spPr>
      </p:pic>
    </p:spTree>
    <p:extLst>
      <p:ext uri="{BB962C8B-B14F-4D97-AF65-F5344CB8AC3E}">
        <p14:creationId xmlns:p14="http://schemas.microsoft.com/office/powerpoint/2010/main" val="2711317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2B1AE0-5DA9-BAF8-08E8-B049B5324E8F}"/>
              </a:ext>
            </a:extLst>
          </p:cNvPr>
          <p:cNvSpPr txBox="1"/>
          <p:nvPr/>
        </p:nvSpPr>
        <p:spPr>
          <a:xfrm>
            <a:off x="286295" y="377716"/>
            <a:ext cx="11419602" cy="1446550"/>
          </a:xfrm>
          <a:prstGeom prst="rect">
            <a:avLst/>
          </a:prstGeom>
          <a:noFill/>
        </p:spPr>
        <p:txBody>
          <a:bodyPr wrap="square" lIns="91440" tIns="45720" rIns="91440" bIns="45720" rtlCol="0" anchor="t">
            <a:spAutoFit/>
          </a:bodyPr>
          <a:lstStyle/>
          <a:p>
            <a:r>
              <a:rPr lang="en-US" sz="4800" b="1" dirty="0">
                <a:solidFill>
                  <a:srgbClr val="234672"/>
                </a:solidFill>
                <a:latin typeface="Tenorite"/>
              </a:rPr>
              <a:t>Nurses are Everywhere!</a:t>
            </a:r>
            <a:endParaRPr lang="en-US" dirty="0"/>
          </a:p>
          <a:p>
            <a:r>
              <a:rPr lang="en-US" sz="4000" b="1" dirty="0">
                <a:solidFill>
                  <a:srgbClr val="234672"/>
                </a:solidFill>
                <a:latin typeface="Tenorite"/>
              </a:rPr>
              <a:t>Job Opportunities</a:t>
            </a:r>
            <a:endParaRPr lang="en-US" dirty="0"/>
          </a:p>
        </p:txBody>
      </p:sp>
      <p:grpSp>
        <p:nvGrpSpPr>
          <p:cNvPr id="4" name="Group 3">
            <a:extLst>
              <a:ext uri="{FF2B5EF4-FFF2-40B4-BE49-F238E27FC236}">
                <a16:creationId xmlns:a16="http://schemas.microsoft.com/office/drawing/2014/main" id="{EE9417CD-3680-A9EF-DEF0-54A4349386D9}"/>
              </a:ext>
            </a:extLst>
          </p:cNvPr>
          <p:cNvGrpSpPr/>
          <p:nvPr/>
        </p:nvGrpSpPr>
        <p:grpSpPr>
          <a:xfrm>
            <a:off x="11719220" y="-111035"/>
            <a:ext cx="548640" cy="7080069"/>
            <a:chOff x="11719220" y="-111035"/>
            <a:chExt cx="548640" cy="7080069"/>
          </a:xfrm>
        </p:grpSpPr>
        <p:sp>
          <p:nvSpPr>
            <p:cNvPr id="5" name="Rectangle 4">
              <a:extLst>
                <a:ext uri="{FF2B5EF4-FFF2-40B4-BE49-F238E27FC236}">
                  <a16:creationId xmlns:a16="http://schemas.microsoft.com/office/drawing/2014/main" id="{8AF41E71-94F9-0614-0B61-227C05DF47CF}"/>
                </a:ext>
              </a:extLst>
            </p:cNvPr>
            <p:cNvSpPr/>
            <p:nvPr/>
          </p:nvSpPr>
          <p:spPr>
            <a:xfrm>
              <a:off x="11719220" y="-111035"/>
              <a:ext cx="548640" cy="7080069"/>
            </a:xfrm>
            <a:prstGeom prst="rect">
              <a:avLst/>
            </a:prstGeom>
            <a:solidFill>
              <a:srgbClr val="234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7578B67-9231-F210-9E95-9AF99D417F97}"/>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7" name="Picture 6">
            <a:extLst>
              <a:ext uri="{FF2B5EF4-FFF2-40B4-BE49-F238E27FC236}">
                <a16:creationId xmlns:a16="http://schemas.microsoft.com/office/drawing/2014/main" id="{2A4525FA-4330-D207-62D0-B73198762843}"/>
              </a:ext>
            </a:extLst>
          </p:cNvPr>
          <p:cNvPicPr>
            <a:picLocks noChangeAspect="1"/>
          </p:cNvPicPr>
          <p:nvPr/>
        </p:nvPicPr>
        <p:blipFill>
          <a:blip r:embed="rId3"/>
          <a:stretch>
            <a:fillRect/>
          </a:stretch>
        </p:blipFill>
        <p:spPr>
          <a:xfrm>
            <a:off x="357652" y="295188"/>
            <a:ext cx="2235200" cy="88900"/>
          </a:xfrm>
          <a:prstGeom prst="rect">
            <a:avLst/>
          </a:prstGeom>
        </p:spPr>
      </p:pic>
      <p:sp>
        <p:nvSpPr>
          <p:cNvPr id="13" name="Rounded Rectangle 12">
            <a:extLst>
              <a:ext uri="{FF2B5EF4-FFF2-40B4-BE49-F238E27FC236}">
                <a16:creationId xmlns:a16="http://schemas.microsoft.com/office/drawing/2014/main" id="{901FF6C0-609A-B89F-77CC-FB4E4C05334A}"/>
              </a:ext>
            </a:extLst>
          </p:cNvPr>
          <p:cNvSpPr/>
          <p:nvPr/>
        </p:nvSpPr>
        <p:spPr>
          <a:xfrm>
            <a:off x="283905" y="2084353"/>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Hospital</a:t>
            </a:r>
          </a:p>
        </p:txBody>
      </p:sp>
      <p:sp>
        <p:nvSpPr>
          <p:cNvPr id="14" name="Rounded Rectangle 13">
            <a:extLst>
              <a:ext uri="{FF2B5EF4-FFF2-40B4-BE49-F238E27FC236}">
                <a16:creationId xmlns:a16="http://schemas.microsoft.com/office/drawing/2014/main" id="{EB641099-3275-7B01-E0E1-37FDF28E8458}"/>
              </a:ext>
            </a:extLst>
          </p:cNvPr>
          <p:cNvSpPr/>
          <p:nvPr/>
        </p:nvSpPr>
        <p:spPr>
          <a:xfrm>
            <a:off x="3270689" y="2916012"/>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Academia</a:t>
            </a:r>
          </a:p>
        </p:txBody>
      </p:sp>
      <p:sp>
        <p:nvSpPr>
          <p:cNvPr id="15" name="Rounded Rectangle 14">
            <a:extLst>
              <a:ext uri="{FF2B5EF4-FFF2-40B4-BE49-F238E27FC236}">
                <a16:creationId xmlns:a16="http://schemas.microsoft.com/office/drawing/2014/main" id="{1DA1751A-F1E4-9ABA-5AED-8609027DEDF6}"/>
              </a:ext>
            </a:extLst>
          </p:cNvPr>
          <p:cNvSpPr/>
          <p:nvPr/>
        </p:nvSpPr>
        <p:spPr>
          <a:xfrm>
            <a:off x="3054075" y="1892573"/>
            <a:ext cx="2531124" cy="716509"/>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Nursing Home/Extended Care</a:t>
            </a:r>
          </a:p>
        </p:txBody>
      </p:sp>
      <p:sp>
        <p:nvSpPr>
          <p:cNvPr id="16" name="Rounded Rectangle 15">
            <a:extLst>
              <a:ext uri="{FF2B5EF4-FFF2-40B4-BE49-F238E27FC236}">
                <a16:creationId xmlns:a16="http://schemas.microsoft.com/office/drawing/2014/main" id="{B430605E-C566-711E-7CD3-48680FA53CE1}"/>
              </a:ext>
            </a:extLst>
          </p:cNvPr>
          <p:cNvSpPr/>
          <p:nvPr/>
        </p:nvSpPr>
        <p:spPr>
          <a:xfrm>
            <a:off x="6237247" y="1836703"/>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Assisted Living Facility</a:t>
            </a:r>
          </a:p>
        </p:txBody>
      </p:sp>
      <p:sp>
        <p:nvSpPr>
          <p:cNvPr id="17" name="Rounded Rectangle 16">
            <a:extLst>
              <a:ext uri="{FF2B5EF4-FFF2-40B4-BE49-F238E27FC236}">
                <a16:creationId xmlns:a16="http://schemas.microsoft.com/office/drawing/2014/main" id="{9B3A472D-E1C5-28A2-7292-D683810BE1DC}"/>
              </a:ext>
            </a:extLst>
          </p:cNvPr>
          <p:cNvSpPr/>
          <p:nvPr/>
        </p:nvSpPr>
        <p:spPr>
          <a:xfrm>
            <a:off x="6344936" y="2975655"/>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Public Health</a:t>
            </a:r>
          </a:p>
        </p:txBody>
      </p:sp>
      <p:sp>
        <p:nvSpPr>
          <p:cNvPr id="18" name="Rounded Rectangle 17">
            <a:extLst>
              <a:ext uri="{FF2B5EF4-FFF2-40B4-BE49-F238E27FC236}">
                <a16:creationId xmlns:a16="http://schemas.microsoft.com/office/drawing/2014/main" id="{2F590854-1D85-2A8A-8D63-3A2174A28975}"/>
              </a:ext>
            </a:extLst>
          </p:cNvPr>
          <p:cNvSpPr/>
          <p:nvPr/>
        </p:nvSpPr>
        <p:spPr>
          <a:xfrm>
            <a:off x="9056430" y="1636678"/>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Home Health</a:t>
            </a:r>
          </a:p>
        </p:txBody>
      </p:sp>
      <p:sp>
        <p:nvSpPr>
          <p:cNvPr id="19" name="Rounded Rectangle 18">
            <a:extLst>
              <a:ext uri="{FF2B5EF4-FFF2-40B4-BE49-F238E27FC236}">
                <a16:creationId xmlns:a16="http://schemas.microsoft.com/office/drawing/2014/main" id="{C2C00313-7A4D-D147-5F6E-E73FF7A5BC18}"/>
              </a:ext>
            </a:extLst>
          </p:cNvPr>
          <p:cNvSpPr/>
          <p:nvPr/>
        </p:nvSpPr>
        <p:spPr>
          <a:xfrm>
            <a:off x="9042638" y="2670855"/>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Community Health</a:t>
            </a:r>
          </a:p>
        </p:txBody>
      </p:sp>
      <p:sp>
        <p:nvSpPr>
          <p:cNvPr id="20" name="Rounded Rectangle 19">
            <a:extLst>
              <a:ext uri="{FF2B5EF4-FFF2-40B4-BE49-F238E27FC236}">
                <a16:creationId xmlns:a16="http://schemas.microsoft.com/office/drawing/2014/main" id="{9F3D652F-1696-0E56-3980-31685F46994C}"/>
              </a:ext>
            </a:extLst>
          </p:cNvPr>
          <p:cNvSpPr/>
          <p:nvPr/>
        </p:nvSpPr>
        <p:spPr>
          <a:xfrm>
            <a:off x="358980" y="2975655"/>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Correctional Facility</a:t>
            </a:r>
          </a:p>
        </p:txBody>
      </p:sp>
      <p:sp>
        <p:nvSpPr>
          <p:cNvPr id="21" name="Rounded Rectangle 20">
            <a:extLst>
              <a:ext uri="{FF2B5EF4-FFF2-40B4-BE49-F238E27FC236}">
                <a16:creationId xmlns:a16="http://schemas.microsoft.com/office/drawing/2014/main" id="{641C0560-82E2-CE98-4412-A6C0CD8E427F}"/>
              </a:ext>
            </a:extLst>
          </p:cNvPr>
          <p:cNvSpPr/>
          <p:nvPr/>
        </p:nvSpPr>
        <p:spPr>
          <a:xfrm>
            <a:off x="3865303" y="3805451"/>
            <a:ext cx="2480859" cy="716508"/>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Urgent Care/Walk-in Clinic</a:t>
            </a:r>
          </a:p>
        </p:txBody>
      </p:sp>
      <p:sp>
        <p:nvSpPr>
          <p:cNvPr id="22" name="Rounded Rectangle 21">
            <a:extLst>
              <a:ext uri="{FF2B5EF4-FFF2-40B4-BE49-F238E27FC236}">
                <a16:creationId xmlns:a16="http://schemas.microsoft.com/office/drawing/2014/main" id="{5F7E5456-DB7C-F22D-D410-643C59F22394}"/>
              </a:ext>
            </a:extLst>
          </p:cNvPr>
          <p:cNvSpPr/>
          <p:nvPr/>
        </p:nvSpPr>
        <p:spPr>
          <a:xfrm>
            <a:off x="289758" y="3836143"/>
            <a:ext cx="2890514" cy="655125"/>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Healthcare Consulting/Product Sales</a:t>
            </a:r>
          </a:p>
        </p:txBody>
      </p:sp>
      <p:sp>
        <p:nvSpPr>
          <p:cNvPr id="23" name="Rounded Rectangle 22">
            <a:extLst>
              <a:ext uri="{FF2B5EF4-FFF2-40B4-BE49-F238E27FC236}">
                <a16:creationId xmlns:a16="http://schemas.microsoft.com/office/drawing/2014/main" id="{83318D77-0A98-DEB2-F285-98385CC2EC6C}"/>
              </a:ext>
            </a:extLst>
          </p:cNvPr>
          <p:cNvSpPr/>
          <p:nvPr/>
        </p:nvSpPr>
        <p:spPr>
          <a:xfrm>
            <a:off x="7002618" y="3904255"/>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Dialysis Center</a:t>
            </a:r>
          </a:p>
        </p:txBody>
      </p:sp>
      <p:sp>
        <p:nvSpPr>
          <p:cNvPr id="24" name="Rounded Rectangle 23">
            <a:extLst>
              <a:ext uri="{FF2B5EF4-FFF2-40B4-BE49-F238E27FC236}">
                <a16:creationId xmlns:a16="http://schemas.microsoft.com/office/drawing/2014/main" id="{F1760816-8BDE-EFF2-9382-180B30165CFD}"/>
              </a:ext>
            </a:extLst>
          </p:cNvPr>
          <p:cNvSpPr/>
          <p:nvPr/>
        </p:nvSpPr>
        <p:spPr>
          <a:xfrm>
            <a:off x="9379923" y="3504205"/>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School Health Service</a:t>
            </a:r>
          </a:p>
        </p:txBody>
      </p:sp>
      <p:sp>
        <p:nvSpPr>
          <p:cNvPr id="25" name="Rounded Rectangle 24">
            <a:extLst>
              <a:ext uri="{FF2B5EF4-FFF2-40B4-BE49-F238E27FC236}">
                <a16:creationId xmlns:a16="http://schemas.microsoft.com/office/drawing/2014/main" id="{AAE9567A-6B40-418A-B235-BA56174E369E}"/>
              </a:ext>
            </a:extLst>
          </p:cNvPr>
          <p:cNvSpPr/>
          <p:nvPr/>
        </p:nvSpPr>
        <p:spPr>
          <a:xfrm>
            <a:off x="9047001" y="4803351"/>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Physician’s Office</a:t>
            </a:r>
          </a:p>
        </p:txBody>
      </p:sp>
      <p:sp>
        <p:nvSpPr>
          <p:cNvPr id="26" name="Rounded Rectangle 25">
            <a:extLst>
              <a:ext uri="{FF2B5EF4-FFF2-40B4-BE49-F238E27FC236}">
                <a16:creationId xmlns:a16="http://schemas.microsoft.com/office/drawing/2014/main" id="{8B4B7165-73C2-EECD-DEB1-848E99C1225E}"/>
              </a:ext>
            </a:extLst>
          </p:cNvPr>
          <p:cNvSpPr/>
          <p:nvPr/>
        </p:nvSpPr>
        <p:spPr>
          <a:xfrm>
            <a:off x="1949859" y="5770843"/>
            <a:ext cx="3418957" cy="794984"/>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Policy/Planning/</a:t>
            </a:r>
          </a:p>
          <a:p>
            <a:pPr algn="ctr"/>
            <a:r>
              <a:rPr lang="en-US" dirty="0"/>
              <a:t>Regulatory/Licensing Agency</a:t>
            </a:r>
          </a:p>
        </p:txBody>
      </p:sp>
      <p:sp>
        <p:nvSpPr>
          <p:cNvPr id="27" name="Rounded Rectangle 26">
            <a:extLst>
              <a:ext uri="{FF2B5EF4-FFF2-40B4-BE49-F238E27FC236}">
                <a16:creationId xmlns:a16="http://schemas.microsoft.com/office/drawing/2014/main" id="{A1370E99-88A1-6D61-308E-D439ED0C9227}"/>
              </a:ext>
            </a:extLst>
          </p:cNvPr>
          <p:cNvSpPr/>
          <p:nvPr/>
        </p:nvSpPr>
        <p:spPr>
          <a:xfrm>
            <a:off x="6000875" y="4803351"/>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Insurance Claims/Benefits</a:t>
            </a:r>
          </a:p>
        </p:txBody>
      </p:sp>
      <p:sp>
        <p:nvSpPr>
          <p:cNvPr id="28" name="Rounded Rectangle 27">
            <a:extLst>
              <a:ext uri="{FF2B5EF4-FFF2-40B4-BE49-F238E27FC236}">
                <a16:creationId xmlns:a16="http://schemas.microsoft.com/office/drawing/2014/main" id="{D379179D-7F38-1FD5-A6AC-2439E98F39F8}"/>
              </a:ext>
            </a:extLst>
          </p:cNvPr>
          <p:cNvSpPr/>
          <p:nvPr/>
        </p:nvSpPr>
        <p:spPr>
          <a:xfrm>
            <a:off x="3049998" y="4803351"/>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Hospice</a:t>
            </a:r>
          </a:p>
        </p:txBody>
      </p:sp>
      <p:sp>
        <p:nvSpPr>
          <p:cNvPr id="29" name="Rounded Rectangle 28">
            <a:extLst>
              <a:ext uri="{FF2B5EF4-FFF2-40B4-BE49-F238E27FC236}">
                <a16:creationId xmlns:a16="http://schemas.microsoft.com/office/drawing/2014/main" id="{F1464C4E-5853-0FE6-AA8F-0906495D7861}"/>
              </a:ext>
            </a:extLst>
          </p:cNvPr>
          <p:cNvSpPr/>
          <p:nvPr/>
        </p:nvSpPr>
        <p:spPr>
          <a:xfrm>
            <a:off x="175321" y="4946226"/>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Occupational Health</a:t>
            </a:r>
          </a:p>
        </p:txBody>
      </p:sp>
      <p:sp>
        <p:nvSpPr>
          <p:cNvPr id="30" name="Rounded Rectangle 29">
            <a:extLst>
              <a:ext uri="{FF2B5EF4-FFF2-40B4-BE49-F238E27FC236}">
                <a16:creationId xmlns:a16="http://schemas.microsoft.com/office/drawing/2014/main" id="{EAF371A4-23B5-C329-43AC-CE00DDD4E129}"/>
              </a:ext>
            </a:extLst>
          </p:cNvPr>
          <p:cNvSpPr/>
          <p:nvPr/>
        </p:nvSpPr>
        <p:spPr>
          <a:xfrm>
            <a:off x="5881146" y="5775535"/>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Ambulatory Care</a:t>
            </a:r>
          </a:p>
        </p:txBody>
      </p:sp>
      <p:sp>
        <p:nvSpPr>
          <p:cNvPr id="31" name="Rounded Rectangle 30">
            <a:extLst>
              <a:ext uri="{FF2B5EF4-FFF2-40B4-BE49-F238E27FC236}">
                <a16:creationId xmlns:a16="http://schemas.microsoft.com/office/drawing/2014/main" id="{4A5A31D9-5B9B-BAA6-7ADD-849B40DFD3BC}"/>
              </a:ext>
            </a:extLst>
          </p:cNvPr>
          <p:cNvSpPr/>
          <p:nvPr/>
        </p:nvSpPr>
        <p:spPr>
          <a:xfrm>
            <a:off x="8733451" y="5946985"/>
            <a:ext cx="2235200" cy="614150"/>
          </a:xfrm>
          <a:prstGeom prst="round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Telehealth</a:t>
            </a:r>
          </a:p>
        </p:txBody>
      </p:sp>
      <p:sp>
        <p:nvSpPr>
          <p:cNvPr id="3" name="Rounded Rectangle 22">
            <a:extLst>
              <a:ext uri="{FF2B5EF4-FFF2-40B4-BE49-F238E27FC236}">
                <a16:creationId xmlns:a16="http://schemas.microsoft.com/office/drawing/2014/main" id="{9B39838F-E26A-44A6-68BB-BD05E9BAF985}"/>
              </a:ext>
            </a:extLst>
          </p:cNvPr>
          <p:cNvSpPr/>
          <p:nvPr/>
        </p:nvSpPr>
        <p:spPr>
          <a:xfrm>
            <a:off x="7612217" y="799105"/>
            <a:ext cx="2235200" cy="614150"/>
          </a:xfrm>
          <a:prstGeom prst="roundRect">
            <a:avLst/>
          </a:prstGeom>
          <a:solidFill>
            <a:srgbClr val="1D3C6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dirty="0"/>
              <a:t>Military Branches</a:t>
            </a:r>
          </a:p>
        </p:txBody>
      </p:sp>
      <p:pic>
        <p:nvPicPr>
          <p:cNvPr id="9" name="Picture 8">
            <a:extLst>
              <a:ext uri="{FF2B5EF4-FFF2-40B4-BE49-F238E27FC236}">
                <a16:creationId xmlns:a16="http://schemas.microsoft.com/office/drawing/2014/main" id="{60C9B8A8-6791-A96D-421B-CCE6A20386C7}"/>
              </a:ext>
            </a:extLst>
          </p:cNvPr>
          <p:cNvPicPr>
            <a:picLocks noChangeAspect="1"/>
          </p:cNvPicPr>
          <p:nvPr/>
        </p:nvPicPr>
        <p:blipFill>
          <a:blip r:embed="rId4"/>
          <a:stretch>
            <a:fillRect/>
          </a:stretch>
        </p:blipFill>
        <p:spPr>
          <a:xfrm>
            <a:off x="357652" y="5826034"/>
            <a:ext cx="803234" cy="821914"/>
          </a:xfrm>
          <a:prstGeom prst="rect">
            <a:avLst/>
          </a:prstGeom>
        </p:spPr>
      </p:pic>
    </p:spTree>
    <p:extLst>
      <p:ext uri="{BB962C8B-B14F-4D97-AF65-F5344CB8AC3E}">
        <p14:creationId xmlns:p14="http://schemas.microsoft.com/office/powerpoint/2010/main" val="228499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Happy healthcare professional with patient">
            <a:extLst>
              <a:ext uri="{FF2B5EF4-FFF2-40B4-BE49-F238E27FC236}">
                <a16:creationId xmlns:a16="http://schemas.microsoft.com/office/drawing/2014/main" id="{5D3F68E5-7736-92DD-72EF-EAA4BF68CEF1}"/>
              </a:ext>
            </a:extLst>
          </p:cNvPr>
          <p:cNvPicPr>
            <a:picLocks noChangeAspect="1"/>
          </p:cNvPicPr>
          <p:nvPr/>
        </p:nvPicPr>
        <p:blipFill>
          <a:blip r:embed="rId3"/>
          <a:stretch>
            <a:fillRect/>
          </a:stretch>
        </p:blipFill>
        <p:spPr>
          <a:xfrm rot="278578">
            <a:off x="1424495" y="4102455"/>
            <a:ext cx="4431105" cy="295686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11" descr="Close-up of two people holding hands">
            <a:extLst>
              <a:ext uri="{FF2B5EF4-FFF2-40B4-BE49-F238E27FC236}">
                <a16:creationId xmlns:a16="http://schemas.microsoft.com/office/drawing/2014/main" id="{A9E9CF25-F296-F3D5-6C8D-64F2FA80958E}"/>
              </a:ext>
            </a:extLst>
          </p:cNvPr>
          <p:cNvPicPr>
            <a:picLocks noChangeAspect="1"/>
          </p:cNvPicPr>
          <p:nvPr/>
        </p:nvPicPr>
        <p:blipFill>
          <a:blip r:embed="rId4"/>
          <a:stretch>
            <a:fillRect/>
          </a:stretch>
        </p:blipFill>
        <p:spPr>
          <a:xfrm rot="20283555">
            <a:off x="7619320" y="1415816"/>
            <a:ext cx="4320753" cy="2883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2">
            <a:extLst>
              <a:ext uri="{FF2B5EF4-FFF2-40B4-BE49-F238E27FC236}">
                <a16:creationId xmlns:a16="http://schemas.microsoft.com/office/drawing/2014/main" id="{C23F65AD-4028-6930-9208-5AC66A0415C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4202"/>
          <a:stretch/>
        </p:blipFill>
        <p:spPr bwMode="auto">
          <a:xfrm rot="698543">
            <a:off x="8276288" y="3894896"/>
            <a:ext cx="3518635" cy="4500175"/>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B833F98B-F136-6536-332E-F2D93B912D12}"/>
              </a:ext>
            </a:extLst>
          </p:cNvPr>
          <p:cNvSpPr txBox="1"/>
          <p:nvPr/>
        </p:nvSpPr>
        <p:spPr>
          <a:xfrm>
            <a:off x="481914" y="518984"/>
            <a:ext cx="10676624" cy="769441"/>
          </a:xfrm>
          <a:prstGeom prst="rect">
            <a:avLst/>
          </a:prstGeom>
          <a:noFill/>
        </p:spPr>
        <p:txBody>
          <a:bodyPr wrap="square" rtlCol="0">
            <a:spAutoFit/>
          </a:bodyPr>
          <a:lstStyle/>
          <a:p>
            <a:r>
              <a:rPr lang="en-US" sz="4400" b="1" dirty="0">
                <a:solidFill>
                  <a:srgbClr val="234672"/>
                </a:solidFill>
              </a:rPr>
              <a:t>What I Do as a Nurse &amp; Where I Do It</a:t>
            </a:r>
          </a:p>
        </p:txBody>
      </p:sp>
      <p:grpSp>
        <p:nvGrpSpPr>
          <p:cNvPr id="6" name="Group 5">
            <a:extLst>
              <a:ext uri="{FF2B5EF4-FFF2-40B4-BE49-F238E27FC236}">
                <a16:creationId xmlns:a16="http://schemas.microsoft.com/office/drawing/2014/main" id="{2A04CB70-19F7-4F1E-7688-9BB392367544}"/>
              </a:ext>
            </a:extLst>
          </p:cNvPr>
          <p:cNvGrpSpPr/>
          <p:nvPr/>
        </p:nvGrpSpPr>
        <p:grpSpPr>
          <a:xfrm>
            <a:off x="11719220" y="-111035"/>
            <a:ext cx="548640" cy="7080069"/>
            <a:chOff x="11719220" y="-111035"/>
            <a:chExt cx="548640" cy="7080069"/>
          </a:xfrm>
        </p:grpSpPr>
        <p:sp>
          <p:nvSpPr>
            <p:cNvPr id="7" name="Rectangle 6">
              <a:extLst>
                <a:ext uri="{FF2B5EF4-FFF2-40B4-BE49-F238E27FC236}">
                  <a16:creationId xmlns:a16="http://schemas.microsoft.com/office/drawing/2014/main" id="{35483568-2FA6-DF3E-1BBF-D6FA6013AC0C}"/>
                </a:ext>
              </a:extLst>
            </p:cNvPr>
            <p:cNvSpPr/>
            <p:nvPr/>
          </p:nvSpPr>
          <p:spPr>
            <a:xfrm>
              <a:off x="11719220" y="-111035"/>
              <a:ext cx="548640" cy="7080069"/>
            </a:xfrm>
            <a:prstGeom prst="rect">
              <a:avLst/>
            </a:prstGeom>
            <a:solidFill>
              <a:srgbClr val="234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515152D-05F3-E9A1-161D-3A2F17B9A9AC}"/>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45F78683-5F45-D0F7-8CAC-1EE43568B3D9}"/>
              </a:ext>
            </a:extLst>
          </p:cNvPr>
          <p:cNvPicPr>
            <a:picLocks noChangeAspect="1"/>
          </p:cNvPicPr>
          <p:nvPr/>
        </p:nvPicPr>
        <p:blipFill>
          <a:blip r:embed="rId6"/>
          <a:stretch>
            <a:fillRect/>
          </a:stretch>
        </p:blipFill>
        <p:spPr>
          <a:xfrm>
            <a:off x="357652" y="295188"/>
            <a:ext cx="2235200" cy="88900"/>
          </a:xfrm>
          <a:prstGeom prst="rect">
            <a:avLst/>
          </a:prstGeom>
        </p:spPr>
      </p:pic>
      <p:pic>
        <p:nvPicPr>
          <p:cNvPr id="11" name="Picture 10" descr="A doctor examining a child&#10;&#10;Description automatically generated">
            <a:extLst>
              <a:ext uri="{FF2B5EF4-FFF2-40B4-BE49-F238E27FC236}">
                <a16:creationId xmlns:a16="http://schemas.microsoft.com/office/drawing/2014/main" id="{51C537B2-6FF6-96FA-3E45-DE837D5FDE0A}"/>
              </a:ext>
            </a:extLst>
          </p:cNvPr>
          <p:cNvPicPr>
            <a:picLocks noChangeAspect="1"/>
          </p:cNvPicPr>
          <p:nvPr/>
        </p:nvPicPr>
        <p:blipFill rotWithShape="1">
          <a:blip r:embed="rId7"/>
          <a:srcRect l="12347" r="21354"/>
          <a:stretch/>
        </p:blipFill>
        <p:spPr>
          <a:xfrm rot="20983174">
            <a:off x="-172403" y="1622670"/>
            <a:ext cx="4170752" cy="33150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group of medical professionals performing cpr on a dummy&#10;&#10;Description automatically generated">
            <a:extLst>
              <a:ext uri="{FF2B5EF4-FFF2-40B4-BE49-F238E27FC236}">
                <a16:creationId xmlns:a16="http://schemas.microsoft.com/office/drawing/2014/main" id="{3DC0E369-D276-98CC-F095-458052FDADE4}"/>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rot="337616">
            <a:off x="3696055" y="1451127"/>
            <a:ext cx="4243901" cy="29499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45A986AE-2284-323C-CACA-755706469F9F}"/>
              </a:ext>
            </a:extLst>
          </p:cNvPr>
          <p:cNvPicPr>
            <a:picLocks noChangeAspect="1"/>
          </p:cNvPicPr>
          <p:nvPr/>
        </p:nvPicPr>
        <p:blipFill>
          <a:blip r:embed="rId10"/>
          <a:stretch>
            <a:fillRect/>
          </a:stretch>
        </p:blipFill>
        <p:spPr>
          <a:xfrm>
            <a:off x="269499" y="5986577"/>
            <a:ext cx="803234" cy="821914"/>
          </a:xfrm>
          <a:prstGeom prst="rect">
            <a:avLst/>
          </a:prstGeom>
        </p:spPr>
      </p:pic>
      <p:pic>
        <p:nvPicPr>
          <p:cNvPr id="1030" name="Picture 6" descr="How to Become a Research Nurse - Nightingale College">
            <a:extLst>
              <a:ext uri="{FF2B5EF4-FFF2-40B4-BE49-F238E27FC236}">
                <a16:creationId xmlns:a16="http://schemas.microsoft.com/office/drawing/2014/main" id="{2D2F924B-DCCB-1DE5-5DA0-C4E2111FE81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1061737">
            <a:off x="4118732" y="4100716"/>
            <a:ext cx="4317963" cy="2882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16609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688A6"/>
            </a:gs>
            <a:gs pos="84000">
              <a:srgbClr val="244066"/>
            </a:gs>
          </a:gsLst>
          <a:lin ang="16200038" scaled="0"/>
        </a:gradFill>
        <a:effectLst/>
      </p:bgPr>
    </p:bg>
    <p:spTree>
      <p:nvGrpSpPr>
        <p:cNvPr id="1" name="">
          <a:extLst>
            <a:ext uri="{FF2B5EF4-FFF2-40B4-BE49-F238E27FC236}">
              <a16:creationId xmlns:a16="http://schemas.microsoft.com/office/drawing/2014/main" id="{D0C6384B-D576-ADAE-229D-6CA28F1B0843}"/>
            </a:ext>
          </a:extLst>
        </p:cNvPr>
        <p:cNvGrpSpPr/>
        <p:nvPr/>
      </p:nvGrpSpPr>
      <p:grpSpPr>
        <a:xfrm>
          <a:off x="0" y="0"/>
          <a:ext cx="0" cy="0"/>
          <a:chOff x="0" y="0"/>
          <a:chExt cx="0" cy="0"/>
        </a:xfrm>
      </p:grpSpPr>
      <p:pic>
        <p:nvPicPr>
          <p:cNvPr id="4" name="Picture 3" descr="A nurse talking to a patient&#10;&#10;Description automatically generated">
            <a:extLst>
              <a:ext uri="{FF2B5EF4-FFF2-40B4-BE49-F238E27FC236}">
                <a16:creationId xmlns:a16="http://schemas.microsoft.com/office/drawing/2014/main" id="{5FBBEE60-A0F8-CA02-3863-D99051258E71}"/>
              </a:ext>
            </a:extLst>
          </p:cNvPr>
          <p:cNvPicPr>
            <a:picLocks noChangeAspect="1"/>
          </p:cNvPicPr>
          <p:nvPr/>
        </p:nvPicPr>
        <p:blipFill>
          <a:blip r:embed="rId3"/>
          <a:stretch>
            <a:fillRect/>
          </a:stretch>
        </p:blipFill>
        <p:spPr>
          <a:xfrm rot="20762411">
            <a:off x="1302" y="113839"/>
            <a:ext cx="5711601" cy="3807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 person in a surgical uniform&#10;&#10;Description automatically generated with medium confidence">
            <a:extLst>
              <a:ext uri="{FF2B5EF4-FFF2-40B4-BE49-F238E27FC236}">
                <a16:creationId xmlns:a16="http://schemas.microsoft.com/office/drawing/2014/main" id="{0C2E1FFA-D6BA-8701-5F36-1698CFA5ED3C}"/>
              </a:ext>
            </a:extLst>
          </p:cNvPr>
          <p:cNvPicPr>
            <a:picLocks noChangeAspect="1"/>
          </p:cNvPicPr>
          <p:nvPr/>
        </p:nvPicPr>
        <p:blipFill rotWithShape="1">
          <a:blip r:embed="rId4"/>
          <a:srcRect l="2657"/>
          <a:stretch/>
        </p:blipFill>
        <p:spPr>
          <a:xfrm rot="578415">
            <a:off x="6093014" y="3488596"/>
            <a:ext cx="5806991" cy="397701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TextBox 2">
            <a:extLst>
              <a:ext uri="{FF2B5EF4-FFF2-40B4-BE49-F238E27FC236}">
                <a16:creationId xmlns:a16="http://schemas.microsoft.com/office/drawing/2014/main" id="{68125E52-B847-6A5B-129E-AC97F496D1DF}"/>
              </a:ext>
            </a:extLst>
          </p:cNvPr>
          <p:cNvSpPr txBox="1"/>
          <p:nvPr/>
        </p:nvSpPr>
        <p:spPr>
          <a:xfrm>
            <a:off x="-2425230" y="2953429"/>
            <a:ext cx="9403492" cy="830997"/>
          </a:xfrm>
          <a:prstGeom prst="rect">
            <a:avLst/>
          </a:prstGeom>
          <a:solidFill>
            <a:srgbClr val="FDDC51"/>
          </a:solidFill>
        </p:spPr>
        <p:txBody>
          <a:bodyPr wrap="square" rtlCol="0">
            <a:spAutoFit/>
          </a:bodyPr>
          <a:lstStyle/>
          <a:p>
            <a:pPr algn="ctr"/>
            <a:r>
              <a:rPr lang="en-US" sz="4800" b="1" spc="-300" dirty="0"/>
              <a:t>My Day as a Nurse</a:t>
            </a:r>
          </a:p>
        </p:txBody>
      </p:sp>
      <p:pic>
        <p:nvPicPr>
          <p:cNvPr id="5" name="Picture 2">
            <a:extLst>
              <a:ext uri="{FF2B5EF4-FFF2-40B4-BE49-F238E27FC236}">
                <a16:creationId xmlns:a16="http://schemas.microsoft.com/office/drawing/2014/main" id="{CFAD2D7E-20EB-8752-FB58-31DF9F64EE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929915">
            <a:off x="7371738" y="52128"/>
            <a:ext cx="5496379" cy="3664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Surgeon reviewing MRI scans on a modern screen">
            <a:extLst>
              <a:ext uri="{FF2B5EF4-FFF2-40B4-BE49-F238E27FC236}">
                <a16:creationId xmlns:a16="http://schemas.microsoft.com/office/drawing/2014/main" id="{60064B53-3547-9C01-78A9-21112B1D30CD}"/>
              </a:ext>
            </a:extLst>
          </p:cNvPr>
          <p:cNvPicPr>
            <a:picLocks noChangeAspect="1"/>
          </p:cNvPicPr>
          <p:nvPr/>
        </p:nvPicPr>
        <p:blipFill>
          <a:blip r:embed="rId6"/>
          <a:stretch>
            <a:fillRect/>
          </a:stretch>
        </p:blipFill>
        <p:spPr>
          <a:xfrm rot="21121134">
            <a:off x="1304981" y="3980065"/>
            <a:ext cx="4846922" cy="32328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2">
            <a:extLst>
              <a:ext uri="{FF2B5EF4-FFF2-40B4-BE49-F238E27FC236}">
                <a16:creationId xmlns:a16="http://schemas.microsoft.com/office/drawing/2014/main" id="{00AA8A2F-6B97-F048-2151-D15CD76F1B5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897057">
            <a:off x="4902252" y="507199"/>
            <a:ext cx="2992788" cy="41366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4B3A8A1C-DCD0-C592-BF1F-26779E9B124B}"/>
              </a:ext>
            </a:extLst>
          </p:cNvPr>
          <p:cNvPicPr>
            <a:picLocks noChangeAspect="1"/>
          </p:cNvPicPr>
          <p:nvPr/>
        </p:nvPicPr>
        <p:blipFill>
          <a:blip r:embed="rId8"/>
          <a:stretch>
            <a:fillRect/>
          </a:stretch>
        </p:blipFill>
        <p:spPr>
          <a:xfrm>
            <a:off x="357652" y="5826034"/>
            <a:ext cx="803234" cy="821914"/>
          </a:xfrm>
          <a:prstGeom prst="rect">
            <a:avLst/>
          </a:prstGeom>
        </p:spPr>
      </p:pic>
    </p:spTree>
    <p:extLst>
      <p:ext uri="{BB962C8B-B14F-4D97-AF65-F5344CB8AC3E}">
        <p14:creationId xmlns:p14="http://schemas.microsoft.com/office/powerpoint/2010/main" val="1121367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words&#10;&#10;Description automatically generated">
            <a:extLst>
              <a:ext uri="{FF2B5EF4-FFF2-40B4-BE49-F238E27FC236}">
                <a16:creationId xmlns:a16="http://schemas.microsoft.com/office/drawing/2014/main" id="{D4F934A1-D1E3-ABE7-79AF-D56F72FAC97A}"/>
              </a:ext>
            </a:extLst>
          </p:cNvPr>
          <p:cNvPicPr>
            <a:picLocks noChangeAspect="1"/>
          </p:cNvPicPr>
          <p:nvPr/>
        </p:nvPicPr>
        <p:blipFill>
          <a:blip r:embed="rId3"/>
          <a:stretch>
            <a:fillRect/>
          </a:stretch>
        </p:blipFill>
        <p:spPr>
          <a:xfrm>
            <a:off x="530351" y="1122321"/>
            <a:ext cx="11131297" cy="5588000"/>
          </a:xfrm>
          <a:prstGeom prst="rect">
            <a:avLst/>
          </a:prstGeom>
        </p:spPr>
      </p:pic>
      <p:sp>
        <p:nvSpPr>
          <p:cNvPr id="2" name="TextBox 1">
            <a:extLst>
              <a:ext uri="{FF2B5EF4-FFF2-40B4-BE49-F238E27FC236}">
                <a16:creationId xmlns:a16="http://schemas.microsoft.com/office/drawing/2014/main" id="{652B1F7B-199E-49CF-1C14-F0D8A368FAFB}"/>
              </a:ext>
            </a:extLst>
          </p:cNvPr>
          <p:cNvSpPr txBox="1"/>
          <p:nvPr/>
        </p:nvSpPr>
        <p:spPr>
          <a:xfrm>
            <a:off x="192212" y="384088"/>
            <a:ext cx="11807576" cy="830997"/>
          </a:xfrm>
          <a:prstGeom prst="rect">
            <a:avLst/>
          </a:prstGeom>
          <a:noFill/>
        </p:spPr>
        <p:txBody>
          <a:bodyPr wrap="square" lIns="91440" tIns="45720" rIns="91440" bIns="45720" rtlCol="0" anchor="t">
            <a:spAutoFit/>
          </a:bodyPr>
          <a:lstStyle/>
          <a:p>
            <a:r>
              <a:rPr lang="en-US" sz="4800" b="1" dirty="0">
                <a:solidFill>
                  <a:srgbClr val="234672"/>
                </a:solidFill>
              </a:rPr>
              <a:t>Nurses Make A Difference!</a:t>
            </a:r>
          </a:p>
        </p:txBody>
      </p:sp>
      <p:grpSp>
        <p:nvGrpSpPr>
          <p:cNvPr id="3" name="Group 2">
            <a:extLst>
              <a:ext uri="{FF2B5EF4-FFF2-40B4-BE49-F238E27FC236}">
                <a16:creationId xmlns:a16="http://schemas.microsoft.com/office/drawing/2014/main" id="{5F29AE49-D024-BD97-A272-5A9A5794A35D}"/>
              </a:ext>
            </a:extLst>
          </p:cNvPr>
          <p:cNvGrpSpPr/>
          <p:nvPr/>
        </p:nvGrpSpPr>
        <p:grpSpPr>
          <a:xfrm>
            <a:off x="11725468" y="-111035"/>
            <a:ext cx="548640" cy="7080069"/>
            <a:chOff x="11719220" y="-111035"/>
            <a:chExt cx="548640" cy="7080069"/>
          </a:xfrm>
        </p:grpSpPr>
        <p:sp>
          <p:nvSpPr>
            <p:cNvPr id="6" name="Rectangle 5">
              <a:extLst>
                <a:ext uri="{FF2B5EF4-FFF2-40B4-BE49-F238E27FC236}">
                  <a16:creationId xmlns:a16="http://schemas.microsoft.com/office/drawing/2014/main" id="{8CDE037C-561A-EA27-6063-A0915C8AD18E}"/>
                </a:ext>
              </a:extLst>
            </p:cNvPr>
            <p:cNvSpPr/>
            <p:nvPr/>
          </p:nvSpPr>
          <p:spPr>
            <a:xfrm>
              <a:off x="11719220" y="-111035"/>
              <a:ext cx="548640" cy="7080069"/>
            </a:xfrm>
            <a:prstGeom prst="rect">
              <a:avLst/>
            </a:prstGeom>
            <a:solidFill>
              <a:srgbClr val="23467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340335C-4591-3E5A-C617-9511F4C9BDD9}"/>
                </a:ext>
              </a:extLst>
            </p:cNvPr>
            <p:cNvSpPr/>
            <p:nvPr/>
          </p:nvSpPr>
          <p:spPr>
            <a:xfrm>
              <a:off x="11719220" y="5826034"/>
              <a:ext cx="548640" cy="1143000"/>
            </a:xfrm>
            <a:prstGeom prst="rect">
              <a:avLst/>
            </a:prstGeom>
            <a:solidFill>
              <a:srgbClr val="8FA9C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a:extLst>
              <a:ext uri="{FF2B5EF4-FFF2-40B4-BE49-F238E27FC236}">
                <a16:creationId xmlns:a16="http://schemas.microsoft.com/office/drawing/2014/main" id="{CD8B821F-2ECB-C332-C5E9-CD2909D7D4FC}"/>
              </a:ext>
            </a:extLst>
          </p:cNvPr>
          <p:cNvPicPr>
            <a:picLocks noChangeAspect="1"/>
          </p:cNvPicPr>
          <p:nvPr/>
        </p:nvPicPr>
        <p:blipFill>
          <a:blip r:embed="rId4"/>
          <a:stretch>
            <a:fillRect/>
          </a:stretch>
        </p:blipFill>
        <p:spPr>
          <a:xfrm>
            <a:off x="363900" y="295188"/>
            <a:ext cx="2235200" cy="88900"/>
          </a:xfrm>
          <a:prstGeom prst="rect">
            <a:avLst/>
          </a:prstGeom>
        </p:spPr>
      </p:pic>
      <p:pic>
        <p:nvPicPr>
          <p:cNvPr id="9" name="Picture 8">
            <a:extLst>
              <a:ext uri="{FF2B5EF4-FFF2-40B4-BE49-F238E27FC236}">
                <a16:creationId xmlns:a16="http://schemas.microsoft.com/office/drawing/2014/main" id="{B162A1DC-BA56-52DC-1096-02C2C6906E7F}"/>
              </a:ext>
            </a:extLst>
          </p:cNvPr>
          <p:cNvPicPr>
            <a:picLocks noChangeAspect="1"/>
          </p:cNvPicPr>
          <p:nvPr/>
        </p:nvPicPr>
        <p:blipFill>
          <a:blip r:embed="rId5"/>
          <a:stretch>
            <a:fillRect/>
          </a:stretch>
        </p:blipFill>
        <p:spPr>
          <a:xfrm>
            <a:off x="363900" y="5826034"/>
            <a:ext cx="803234" cy="821914"/>
          </a:xfrm>
          <a:prstGeom prst="rect">
            <a:avLst/>
          </a:prstGeom>
        </p:spPr>
      </p:pic>
    </p:spTree>
    <p:extLst>
      <p:ext uri="{BB962C8B-B14F-4D97-AF65-F5344CB8AC3E}">
        <p14:creationId xmlns:p14="http://schemas.microsoft.com/office/powerpoint/2010/main" val="24560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688A6"/>
            </a:gs>
            <a:gs pos="84000">
              <a:srgbClr val="244066"/>
            </a:gs>
          </a:gsLst>
          <a:lin ang="16200038" scaled="0"/>
        </a:gra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F786BE-5658-FB51-EC45-6D95A7BBD3D6}"/>
              </a:ext>
            </a:extLst>
          </p:cNvPr>
          <p:cNvSpPr txBox="1"/>
          <p:nvPr/>
        </p:nvSpPr>
        <p:spPr>
          <a:xfrm>
            <a:off x="924697" y="704846"/>
            <a:ext cx="10342606" cy="1015663"/>
          </a:xfrm>
          <a:prstGeom prst="rect">
            <a:avLst/>
          </a:prstGeom>
          <a:noFill/>
        </p:spPr>
        <p:txBody>
          <a:bodyPr wrap="square" rtlCol="0">
            <a:spAutoFit/>
          </a:bodyPr>
          <a:lstStyle/>
          <a:p>
            <a:pPr algn="ctr"/>
            <a:r>
              <a:rPr lang="en-US" sz="6000" b="1" dirty="0">
                <a:solidFill>
                  <a:schemeClr val="bg1"/>
                </a:solidFill>
              </a:rPr>
              <a:t>Questions?</a:t>
            </a:r>
          </a:p>
        </p:txBody>
      </p:sp>
      <p:sp>
        <p:nvSpPr>
          <p:cNvPr id="3" name="TextBox 2">
            <a:extLst>
              <a:ext uri="{FF2B5EF4-FFF2-40B4-BE49-F238E27FC236}">
                <a16:creationId xmlns:a16="http://schemas.microsoft.com/office/drawing/2014/main" id="{18125DE3-8429-737A-690E-4E324678CC5E}"/>
              </a:ext>
            </a:extLst>
          </p:cNvPr>
          <p:cNvSpPr txBox="1"/>
          <p:nvPr/>
        </p:nvSpPr>
        <p:spPr>
          <a:xfrm>
            <a:off x="1394254" y="1789924"/>
            <a:ext cx="9403492" cy="1569660"/>
          </a:xfrm>
          <a:prstGeom prst="rect">
            <a:avLst/>
          </a:prstGeom>
          <a:noFill/>
        </p:spPr>
        <p:txBody>
          <a:bodyPr wrap="square" rtlCol="0">
            <a:spAutoFit/>
          </a:bodyPr>
          <a:lstStyle/>
          <a:p>
            <a:pPr algn="ctr"/>
            <a:r>
              <a:rPr lang="en-US" sz="9600" b="1" dirty="0">
                <a:solidFill>
                  <a:srgbClr val="FFD349"/>
                </a:solidFill>
              </a:rPr>
              <a:t>Thank You!</a:t>
            </a:r>
          </a:p>
        </p:txBody>
      </p:sp>
      <p:pic>
        <p:nvPicPr>
          <p:cNvPr id="14" name="Picture 13">
            <a:extLst>
              <a:ext uri="{FF2B5EF4-FFF2-40B4-BE49-F238E27FC236}">
                <a16:creationId xmlns:a16="http://schemas.microsoft.com/office/drawing/2014/main" id="{57BC289B-73FD-3896-7A49-A7A3302F8FFA}"/>
              </a:ext>
            </a:extLst>
          </p:cNvPr>
          <p:cNvPicPr>
            <a:picLocks noChangeAspect="1"/>
          </p:cNvPicPr>
          <p:nvPr/>
        </p:nvPicPr>
        <p:blipFill>
          <a:blip r:embed="rId3"/>
          <a:stretch>
            <a:fillRect/>
          </a:stretch>
        </p:blipFill>
        <p:spPr>
          <a:xfrm>
            <a:off x="4701574" y="3429000"/>
            <a:ext cx="2788852" cy="2853709"/>
          </a:xfrm>
          <a:prstGeom prst="rect">
            <a:avLst/>
          </a:prstGeom>
        </p:spPr>
      </p:pic>
    </p:spTree>
    <p:extLst>
      <p:ext uri="{BB962C8B-B14F-4D97-AF65-F5344CB8AC3E}">
        <p14:creationId xmlns:p14="http://schemas.microsoft.com/office/powerpoint/2010/main" val="35092171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est">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729</TotalTime>
  <Words>731</Words>
  <Application>Microsoft Macintosh PowerPoint</Application>
  <PresentationFormat>Widescreen</PresentationFormat>
  <Paragraphs>73</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Aptos</vt:lpstr>
      <vt:lpstr>Arial</vt:lpstr>
      <vt:lpstr>Calibri</vt:lpstr>
      <vt:lpstr>Tenorite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Keanan Vanek</dc:creator>
  <cp:lastModifiedBy>Janet Gonzalez-Rosario</cp:lastModifiedBy>
  <cp:revision>683</cp:revision>
  <cp:lastPrinted>2024-09-30T14:13:11Z</cp:lastPrinted>
  <dcterms:created xsi:type="dcterms:W3CDTF">2024-07-19T11:29:56Z</dcterms:created>
  <dcterms:modified xsi:type="dcterms:W3CDTF">2024-10-31T13:49:52Z</dcterms:modified>
</cp:coreProperties>
</file>